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9"/>
  </p:notesMasterIdLst>
  <p:sldIdLst>
    <p:sldId id="496" r:id="rId3"/>
    <p:sldId id="417" r:id="rId4"/>
    <p:sldId id="537" r:id="rId5"/>
    <p:sldId id="499" r:id="rId6"/>
    <p:sldId id="420" r:id="rId7"/>
    <p:sldId id="421" r:id="rId8"/>
    <p:sldId id="501" r:id="rId9"/>
    <p:sldId id="500" r:id="rId10"/>
    <p:sldId id="502" r:id="rId11"/>
    <p:sldId id="424" r:id="rId12"/>
    <p:sldId id="425" r:id="rId13"/>
    <p:sldId id="540" r:id="rId14"/>
    <p:sldId id="533" r:id="rId15"/>
    <p:sldId id="546" r:id="rId16"/>
    <p:sldId id="547" r:id="rId17"/>
    <p:sldId id="548" r:id="rId18"/>
    <p:sldId id="549" r:id="rId19"/>
    <p:sldId id="550" r:id="rId20"/>
    <p:sldId id="551" r:id="rId21"/>
    <p:sldId id="438" r:id="rId22"/>
    <p:sldId id="515" r:id="rId23"/>
    <p:sldId id="516" r:id="rId24"/>
    <p:sldId id="431" r:id="rId25"/>
    <p:sldId id="503" r:id="rId26"/>
    <p:sldId id="517" r:id="rId27"/>
    <p:sldId id="536" r:id="rId28"/>
    <p:sldId id="436" r:id="rId29"/>
    <p:sldId id="566" r:id="rId30"/>
    <p:sldId id="507" r:id="rId31"/>
    <p:sldId id="508" r:id="rId32"/>
    <p:sldId id="509" r:id="rId33"/>
    <p:sldId id="510" r:id="rId34"/>
    <p:sldId id="511" r:id="rId35"/>
    <p:sldId id="512" r:id="rId36"/>
    <p:sldId id="513" r:id="rId37"/>
    <p:sldId id="506" r:id="rId38"/>
    <p:sldId id="474" r:id="rId39"/>
    <p:sldId id="514" r:id="rId40"/>
    <p:sldId id="556" r:id="rId41"/>
    <p:sldId id="557" r:id="rId42"/>
    <p:sldId id="558" r:id="rId43"/>
    <p:sldId id="559" r:id="rId44"/>
    <p:sldId id="555" r:id="rId45"/>
    <p:sldId id="554" r:id="rId46"/>
    <p:sldId id="278" r:id="rId47"/>
    <p:sldId id="562" r:id="rId48"/>
    <p:sldId id="541" r:id="rId49"/>
    <p:sldId id="542" r:id="rId50"/>
    <p:sldId id="543" r:id="rId51"/>
    <p:sldId id="544" r:id="rId52"/>
    <p:sldId id="560" r:id="rId53"/>
    <p:sldId id="561" r:id="rId54"/>
    <p:sldId id="545" r:id="rId55"/>
    <p:sldId id="563" r:id="rId56"/>
    <p:sldId id="564" r:id="rId57"/>
    <p:sldId id="565" r:id="rId5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580D4"/>
    <a:srgbClr val="ADC422"/>
    <a:srgbClr val="10675D"/>
    <a:srgbClr val="13988A"/>
    <a:srgbClr val="5BA829"/>
    <a:srgbClr val="3F741E"/>
    <a:srgbClr val="35611A"/>
    <a:srgbClr val="00B3AA"/>
    <a:srgbClr val="17232A"/>
    <a:srgbClr val="0C26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91138" autoAdjust="0"/>
  </p:normalViewPr>
  <p:slideViewPr>
    <p:cSldViewPr snapToGrid="0" snapToObjects="1">
      <p:cViewPr varScale="1">
        <p:scale>
          <a:sx n="321" d="100"/>
          <a:sy n="321" d="100"/>
        </p:scale>
        <p:origin x="-704"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busch.ci.cloudbees.com" TargetMode="External"/><Relationship Id="rId4" Type="http://schemas.openxmlformats.org/officeDocument/2006/relationships/hyperlink" Target="https://papertrailapp.com"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DEMO</a:t>
            </a:r>
          </a:p>
          <a:p>
            <a:pPr marL="342900" indent="-342900">
              <a:buAutoNum type="arabicPeriod"/>
            </a:pPr>
            <a:r>
              <a:rPr lang="en-US" sz="1400" baseline="0" dirty="0" err="1" smtClean="0"/>
              <a:t>cf</a:t>
            </a:r>
            <a:r>
              <a:rPr lang="en-US" sz="1400" baseline="0" dirty="0" smtClean="0"/>
              <a:t> push</a:t>
            </a:r>
          </a:p>
          <a:p>
            <a:pPr marL="342900" indent="-342900">
              <a:buAutoNum type="arabicPeriod"/>
            </a:pPr>
            <a:r>
              <a:rPr lang="en-US" sz="1400" baseline="0" dirty="0" smtClean="0"/>
              <a:t>Explain actions happening</a:t>
            </a:r>
          </a:p>
          <a:p>
            <a:pPr marL="342900" indent="-342900">
              <a:buAutoNum type="arabicPeriod"/>
            </a:pPr>
            <a:r>
              <a:rPr lang="en-US" sz="1400" baseline="0" dirty="0" smtClean="0"/>
              <a:t>open http://</a:t>
            </a:r>
            <a:r>
              <a:rPr lang="is-IS" sz="1400" baseline="0" dirty="0" smtClean="0"/>
              <a:t>…</a:t>
            </a:r>
            <a:endParaRPr lang="en-US" sz="1400" dirty="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DEMO</a:t>
            </a:r>
          </a:p>
          <a:p>
            <a:pPr marL="228600" indent="-228600">
              <a:buAutoNum type="arabicPeriod"/>
            </a:pPr>
            <a:r>
              <a:rPr lang="en-US" baseline="0" dirty="0" smtClean="0"/>
              <a:t>Show Apps Manager interface</a:t>
            </a:r>
          </a:p>
          <a:p>
            <a:pPr marL="228600" indent="-228600">
              <a:buAutoNum type="arabicPeriod"/>
            </a:pPr>
            <a:r>
              <a:rPr lang="en-US" baseline="0" dirty="0" smtClean="0"/>
              <a:t>Explain </a:t>
            </a:r>
            <a:r>
              <a:rPr lang="en-US" baseline="0" dirty="0" smtClean="0"/>
              <a:t>organizations, usage report, </a:t>
            </a:r>
            <a:r>
              <a:rPr lang="en-US" baseline="0" dirty="0" smtClean="0"/>
              <a:t>and </a:t>
            </a:r>
            <a:r>
              <a:rPr lang="en-US" baseline="0" dirty="0" smtClean="0"/>
              <a:t>spaces</a:t>
            </a:r>
          </a:p>
          <a:p>
            <a:pPr marL="228600" indent="-228600">
              <a:buAutoNum type="arabicPeriod"/>
            </a:pPr>
            <a:r>
              <a:rPr lang="en-US" baseline="0" dirty="0" smtClean="0"/>
              <a:t>Command line: </a:t>
            </a:r>
            <a:r>
              <a:rPr lang="en-US" baseline="0" dirty="0" err="1" smtClean="0"/>
              <a:t>cf</a:t>
            </a:r>
            <a:r>
              <a:rPr lang="en-US" baseline="0" dirty="0" smtClean="0"/>
              <a:t> org instructor-org to show quota</a:t>
            </a:r>
            <a:endParaRPr lang="en-US" baseline="0" dirty="0" smtClean="0"/>
          </a:p>
          <a:p>
            <a:pPr marL="228600" indent="-228600">
              <a:buAutoNum type="arabicPeriod"/>
            </a:pPr>
            <a:r>
              <a:rPr lang="en-US" baseline="0" dirty="0" smtClean="0"/>
              <a:t>Show Membership to orgs and spaces</a:t>
            </a:r>
          </a:p>
          <a:p>
            <a:pPr marL="228600" indent="-228600">
              <a:buAutoNum type="arabicPeriod"/>
            </a:pPr>
            <a:r>
              <a:rPr lang="en-US" dirty="0" smtClean="0"/>
              <a:t>Drill</a:t>
            </a:r>
            <a:r>
              <a:rPr lang="en-US" baseline="0" dirty="0" smtClean="0"/>
              <a:t> into </a:t>
            </a:r>
            <a:r>
              <a:rPr lang="en-US" baseline="0" dirty="0" err="1" smtClean="0"/>
              <a:t>dev</a:t>
            </a:r>
            <a:r>
              <a:rPr lang="en-US" baseline="0" dirty="0" smtClean="0"/>
              <a:t> space and explain app and service contents</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DEA, </a:t>
            </a:r>
            <a:r>
              <a:rPr lang="en-US" sz="1100" dirty="0" smtClean="0"/>
              <a:t>which is a droplet execution agent</a:t>
            </a:r>
            <a:r>
              <a:rPr lang="en-US" sz="1100" b="1" dirty="0" smtClean="0"/>
              <a:t>. </a:t>
            </a:r>
            <a:r>
              <a:rPr lang="en-US" sz="1100" dirty="0" smtClean="0"/>
              <a:t>The</a:t>
            </a:r>
            <a:r>
              <a:rPr lang="en-US" sz="1100" b="1" dirty="0" smtClean="0"/>
              <a:t> Cloud Controller </a:t>
            </a:r>
            <a:r>
              <a:rPr lang="en-US" sz="1100" dirty="0" smtClean="0"/>
              <a:t>orchestrates the routing and lifecycle of all DEAs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DEMO</a:t>
            </a:r>
          </a:p>
          <a:p>
            <a:pPr marL="228600" indent="-228600">
              <a:buAutoNum type="arabicPeriod"/>
            </a:pPr>
            <a:r>
              <a:rPr lang="en-US" dirty="0" smtClean="0"/>
              <a:t>Review PCF1 Marketplace</a:t>
            </a:r>
          </a:p>
          <a:p>
            <a:pPr marL="228600" indent="-228600">
              <a:buAutoNum type="arabicPeriod"/>
            </a:pPr>
            <a:r>
              <a:rPr lang="en-US" dirty="0" smtClean="0"/>
              <a:t>Review PWS Marketplace</a:t>
            </a:r>
          </a:p>
          <a:p>
            <a:pPr marL="228600" indent="-228600">
              <a:buAutoNum type="arabicPeriod"/>
            </a:pPr>
            <a:r>
              <a:rPr lang="en-US" dirty="0" smtClean="0"/>
              <a:t>Add a</a:t>
            </a:r>
            <a:r>
              <a:rPr lang="en-US" baseline="0" dirty="0" smtClean="0"/>
              <a:t> service and bind it to the demonstration </a:t>
            </a:r>
            <a:r>
              <a:rPr lang="en-US" baseline="0" dirty="0" smtClean="0"/>
              <a:t>app</a:t>
            </a:r>
          </a:p>
          <a:p>
            <a:pPr marL="228600" indent="-228600">
              <a:buAutoNum type="arabicPeriod"/>
            </a:pPr>
            <a:r>
              <a:rPr lang="en-US" baseline="0" dirty="0" smtClean="0"/>
              <a:t>Show service credentials</a:t>
            </a:r>
            <a:endParaRPr lang="en-US" baseline="0" dirty="0" smtClean="0"/>
          </a:p>
          <a:p>
            <a:pPr marL="228600" indent="-228600">
              <a:buAutoNum type="arabicPeriod"/>
            </a:pPr>
            <a:r>
              <a:rPr lang="en-US" baseline="0" dirty="0" smtClean="0"/>
              <a:t>Restart or restage demo app as necessary</a:t>
            </a:r>
          </a:p>
          <a:p>
            <a:pPr marL="228600" indent="-228600">
              <a:buAutoNum type="arabicPeriod"/>
            </a:pPr>
            <a:r>
              <a:rPr lang="en-US" baseline="0" dirty="0" smtClean="0"/>
              <a:t>Show demo app with bound service</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28</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1610876" y="686430"/>
            <a:ext cx="3692769" cy="2082904"/>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800">
                <a:solidFill>
                  <a:schemeClr val="dk1"/>
                </a:solidFill>
                <a:latin typeface="Verdana"/>
                <a:ea typeface="Verdana"/>
                <a:cs typeface="Verdana"/>
                <a:sym typeface="Verdana"/>
              </a:rPr>
              <a:t>At Pivotal, we believe </a:t>
            </a:r>
            <a:r>
              <a:rPr lang="en-US" sz="180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a:solidFill>
                <a:schemeClr val="dk1"/>
              </a:solidFill>
              <a:latin typeface="Verdana"/>
              <a:ea typeface="Verdana"/>
              <a:cs typeface="Verdana"/>
              <a:sym typeface="Verdana"/>
            </a:endParaRPr>
          </a:p>
        </p:txBody>
      </p:sp>
      <p:sp>
        <p:nvSpPr>
          <p:cNvPr id="939" name="Shape 939"/>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Clr>
                <a:schemeClr val="dk1"/>
              </a:buClr>
              <a:buSzPct val="25000"/>
            </a:pPr>
            <a:fld id="{00000000-1234-1234-1234-123412341234}" type="slidenum">
              <a:rPr lang="en-US" sz="1800">
                <a:solidFill>
                  <a:schemeClr val="dk1"/>
                </a:solidFill>
              </a:rPr>
              <a:pPr>
                <a:buClr>
                  <a:schemeClr val="dk1"/>
                </a:buClr>
                <a:buSzPct val="25000"/>
              </a:pPr>
              <a:t>39</a:t>
            </a:fld>
            <a:endParaRPr lang="en-US" sz="18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1610876" y="686430"/>
            <a:ext cx="3692769" cy="2082904"/>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lvl="1">
              <a:buClr>
                <a:schemeClr val="dk1"/>
              </a:buClr>
              <a:buSzPct val="25000"/>
            </a:pPr>
            <a:r>
              <a:rPr lang="en-US">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a:solidFill>
                <a:schemeClr val="dk1"/>
              </a:solidFill>
              <a:latin typeface="Verdana"/>
              <a:ea typeface="Verdana"/>
              <a:cs typeface="Verdana"/>
              <a:sym typeface="Verdana"/>
            </a:endParaRPr>
          </a:p>
          <a:p>
            <a:pPr marL="0" lvl="1">
              <a:spcBef>
                <a:spcPts val="1189"/>
              </a:spcBef>
              <a:buClr>
                <a:schemeClr val="dk1"/>
              </a:buClr>
              <a:buSzPct val="25000"/>
            </a:pPr>
            <a:r>
              <a:rPr lang="en-US">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a:spcBef>
                <a:spcPts val="1189"/>
              </a:spcBef>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55" name="Shape 955"/>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62" name="Shape 962"/>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r>
              <a:rPr lang="en-US" sz="900" b="1" u="sng" dirty="0" smtClean="0"/>
              <a:t>IMPORTANT PREPARATION</a:t>
            </a:r>
            <a:endParaRPr lang="en-US" sz="900" b="1" dirty="0" smtClean="0"/>
          </a:p>
          <a:p>
            <a:pPr marL="228600" lvl="0" indent="-228600">
              <a:spcBef>
                <a:spcPts val="0"/>
              </a:spcBef>
              <a:buFont typeface="+mj-lt"/>
              <a:buAutoNum type="arabicPeriod"/>
            </a:pPr>
            <a:r>
              <a:rPr lang="en-US" sz="900" dirty="0" smtClean="0"/>
              <a:t>Create a </a:t>
            </a:r>
            <a:r>
              <a:rPr lang="en-US" sz="900" b="1" dirty="0" smtClean="0"/>
              <a:t>digital-arch</a:t>
            </a:r>
            <a:r>
              <a:rPr lang="en-US" sz="900" dirty="0" smtClean="0"/>
              <a:t> organization with spaces </a:t>
            </a:r>
            <a:r>
              <a:rPr lang="en-US" sz="900" b="1" dirty="0" smtClean="0"/>
              <a:t>1-Dev</a:t>
            </a:r>
            <a:r>
              <a:rPr lang="en-US" sz="900" dirty="0" smtClean="0"/>
              <a:t>, </a:t>
            </a:r>
            <a:r>
              <a:rPr lang="en-US" sz="900" b="1" dirty="0" smtClean="0"/>
              <a:t>2-Test</a:t>
            </a:r>
            <a:r>
              <a:rPr lang="en-US" sz="900" dirty="0" smtClean="0"/>
              <a:t>, and </a:t>
            </a:r>
            <a:r>
              <a:rPr lang="en-US" sz="900" b="1" dirty="0" smtClean="0"/>
              <a:t>3-Prod</a:t>
            </a:r>
            <a:r>
              <a:rPr lang="en-US" sz="900" dirty="0" smtClean="0"/>
              <a:t> spaces</a:t>
            </a:r>
          </a:p>
          <a:p>
            <a:pPr marL="228600" lvl="0" indent="-228600">
              <a:spcBef>
                <a:spcPts val="0"/>
              </a:spcBef>
              <a:buFont typeface="+mj-lt"/>
              <a:buAutoNum type="arabicPeriod"/>
            </a:pPr>
            <a:r>
              <a:rPr lang="en-US" sz="900" dirty="0" smtClean="0"/>
              <a:t>Use the “</a:t>
            </a:r>
            <a:r>
              <a:rPr lang="en-US" sz="900" i="1" dirty="0" smtClean="0"/>
              <a:t>Setup a Space</a:t>
            </a:r>
            <a:r>
              <a:rPr lang="en-US" sz="900" dirty="0" smtClean="0"/>
              <a:t>” instructions to create apps and services in all three spaces and import initialization data</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payments-service</a:t>
            </a:r>
            <a:r>
              <a:rPr lang="en-US" sz="900" dirty="0" smtClean="0"/>
              <a:t> app instance from the digital-arch </a:t>
            </a:r>
            <a:r>
              <a:rPr lang="en-US" sz="900" u="sng" dirty="0" smtClean="0"/>
              <a:t>1-Dev</a:t>
            </a:r>
            <a:r>
              <a:rPr lang="en-US" sz="900" dirty="0" smtClean="0"/>
              <a:t> space</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scale-gold</a:t>
            </a:r>
            <a:r>
              <a:rPr lang="en-US" sz="900" dirty="0" smtClean="0"/>
              <a:t> service, if there</a:t>
            </a:r>
          </a:p>
          <a:p>
            <a:pPr marL="228600" lvl="0" indent="-228600">
              <a:spcBef>
                <a:spcPts val="0"/>
              </a:spcBef>
              <a:buFont typeface="+mj-lt"/>
              <a:buAutoNum type="arabicPeriod"/>
            </a:pPr>
            <a:r>
              <a:rPr lang="en-US" sz="900" dirty="0" smtClean="0"/>
              <a:t>Open </a:t>
            </a:r>
            <a:r>
              <a:rPr lang="en-US" sz="900" b="1" dirty="0" smtClean="0"/>
              <a:t>App Manager</a:t>
            </a:r>
            <a:r>
              <a:rPr lang="en-US" sz="900" dirty="0" smtClean="0"/>
              <a:t> to the org </a:t>
            </a:r>
            <a:r>
              <a:rPr lang="en-US" sz="900" b="1" dirty="0" smtClean="0"/>
              <a:t>digital-arch</a:t>
            </a:r>
            <a:r>
              <a:rPr lang="en-US" sz="900" dirty="0" smtClean="0"/>
              <a:t> and space </a:t>
            </a:r>
            <a:r>
              <a:rPr lang="en-US" sz="900" b="1" dirty="0" smtClean="0"/>
              <a:t>4-Prod</a:t>
            </a:r>
            <a:endParaRPr lang="en-US" sz="900" dirty="0" smtClean="0"/>
          </a:p>
          <a:p>
            <a:pPr marL="228600" lvl="0" indent="-228600">
              <a:spcBef>
                <a:spcPts val="0"/>
              </a:spcBef>
              <a:buFont typeface="+mj-lt"/>
              <a:buAutoNum type="arabicPeriod"/>
            </a:pPr>
            <a:r>
              <a:rPr lang="en-US" sz="900" dirty="0" smtClean="0"/>
              <a:t>Start up the </a:t>
            </a:r>
            <a:r>
              <a:rPr lang="en-US" sz="900" b="1" dirty="0" smtClean="0"/>
              <a:t>payments app from the 4-Prod</a:t>
            </a:r>
            <a:r>
              <a:rPr lang="en-US" sz="900" dirty="0" smtClean="0"/>
              <a:t> space to demo app</a:t>
            </a:r>
          </a:p>
          <a:p>
            <a:pPr marL="228600" lvl="0" indent="-228600">
              <a:spcBef>
                <a:spcPts val="0"/>
              </a:spcBef>
              <a:buFont typeface="+mj-lt"/>
              <a:buAutoNum type="arabicPeriod"/>
            </a:pPr>
            <a:r>
              <a:rPr lang="en-US" sz="900" dirty="0" smtClean="0"/>
              <a:t>Open terminal window to “</a:t>
            </a:r>
            <a:r>
              <a:rPr lang="en-US" sz="900" b="1" dirty="0" err="1" smtClean="0"/>
              <a:t>cf</a:t>
            </a:r>
            <a:r>
              <a:rPr lang="en-US" sz="900" b="1" dirty="0" smtClean="0"/>
              <a:t> target –o digital-arch –s 1-Dev</a:t>
            </a:r>
            <a:r>
              <a:rPr lang="en-US" sz="900" dirty="0" smtClean="0"/>
              <a:t>”</a:t>
            </a:r>
          </a:p>
          <a:p>
            <a:pPr marL="228600" lvl="0" indent="-228600">
              <a:spcBef>
                <a:spcPts val="0"/>
              </a:spcBef>
              <a:buFont typeface="+mj-lt"/>
              <a:buAutoNum type="arabicPeriod"/>
            </a:pPr>
            <a:r>
              <a:rPr lang="en-US" sz="900" dirty="0" smtClean="0"/>
              <a:t>Open </a:t>
            </a:r>
            <a:r>
              <a:rPr lang="en-US" sz="900" b="1" dirty="0" smtClean="0"/>
              <a:t>STS to </a:t>
            </a:r>
            <a:r>
              <a:rPr lang="en-US" sz="900" b="1" dirty="0" err="1" smtClean="0"/>
              <a:t>api</a:t>
            </a:r>
            <a:r>
              <a:rPr lang="en-US" sz="900" b="1" dirty="0" smtClean="0"/>
              <a:t>-gateway</a:t>
            </a:r>
            <a:r>
              <a:rPr lang="en-US" sz="900" dirty="0" smtClean="0"/>
              <a:t> (payments) app and open </a:t>
            </a:r>
            <a:r>
              <a:rPr lang="en-US" sz="900" b="1" dirty="0" err="1" smtClean="0"/>
              <a:t>index.html</a:t>
            </a:r>
            <a:r>
              <a:rPr lang="en-US" sz="900" dirty="0" smtClean="0"/>
              <a:t> and </a:t>
            </a:r>
            <a:r>
              <a:rPr lang="en-US" sz="900" b="1" dirty="0" err="1" smtClean="0"/>
              <a:t>styles.css</a:t>
            </a:r>
            <a:endParaRPr lang="en-US" sz="900" dirty="0" smtClean="0"/>
          </a:p>
          <a:p>
            <a:pPr marL="228600" lvl="0" indent="-228600">
              <a:spcBef>
                <a:spcPts val="0"/>
              </a:spcBef>
              <a:buFont typeface="+mj-lt"/>
              <a:buAutoNum type="arabicPeriod"/>
            </a:pPr>
            <a:r>
              <a:rPr lang="en-US" sz="900" dirty="0" smtClean="0"/>
              <a:t>Ensure connection to Jenkins service is good. (</a:t>
            </a:r>
            <a:r>
              <a:rPr lang="en-US" sz="900" u="sng" dirty="0" smtClean="0">
                <a:hlinkClick r:id="rId3"/>
              </a:rPr>
              <a:t>https://cbusch.ci.cloudbees.com</a:t>
            </a:r>
            <a:r>
              <a:rPr lang="en-US" sz="900" dirty="0" smtClean="0"/>
              <a:t>)</a:t>
            </a:r>
          </a:p>
          <a:p>
            <a:pPr marL="228600" lvl="0" indent="-228600">
              <a:spcBef>
                <a:spcPts val="0"/>
              </a:spcBef>
              <a:buFont typeface="+mj-lt"/>
              <a:buAutoNum type="arabicPeriod"/>
            </a:pPr>
            <a:r>
              <a:rPr lang="en-US" sz="900" dirty="0" smtClean="0"/>
              <a:t>Open </a:t>
            </a:r>
            <a:r>
              <a:rPr lang="en-US" sz="900" u="sng" dirty="0" smtClean="0">
                <a:hlinkClick r:id="rId4"/>
              </a:rPr>
              <a:t>https://papertrailapp.com</a:t>
            </a:r>
            <a:r>
              <a:rPr lang="en-US" sz="900" dirty="0" smtClean="0"/>
              <a:t> </a:t>
            </a:r>
          </a:p>
          <a:p>
            <a:pPr lvl="0">
              <a:spcBef>
                <a:spcPts val="0"/>
              </a:spcBef>
            </a:pPr>
            <a:endParaRPr lang="en-US" sz="900" dirty="0" smtClean="0"/>
          </a:p>
          <a:p>
            <a:pPr>
              <a:spcBef>
                <a:spcPts val="0"/>
              </a:spcBef>
            </a:pPr>
            <a:r>
              <a:rPr lang="en-US" sz="900" b="1" u="sng" dirty="0" smtClean="0"/>
              <a:t>Setup a space</a:t>
            </a:r>
            <a:endParaRPr lang="en-US" sz="900" b="1" dirty="0" smtClean="0"/>
          </a:p>
          <a:p>
            <a:pPr marL="228600" lvl="0" indent="-228600">
              <a:spcBef>
                <a:spcPts val="0"/>
              </a:spcBef>
              <a:buFont typeface="+mj-lt"/>
              <a:buAutoNum type="arabicPeriod"/>
            </a:pPr>
            <a:r>
              <a:rPr lang="en-US" sz="900" dirty="0" smtClean="0"/>
              <a:t>In a terminal window, navigation to the </a:t>
            </a:r>
            <a:r>
              <a:rPr lang="en-US" sz="900" dirty="0" err="1" smtClean="0"/>
              <a:t>mc_source</a:t>
            </a:r>
            <a:r>
              <a:rPr lang="en-US" sz="900" dirty="0" smtClean="0"/>
              <a:t> home directory</a:t>
            </a:r>
          </a:p>
          <a:p>
            <a:pPr marL="228600" lvl="0" indent="-228600">
              <a:spcBef>
                <a:spcPts val="0"/>
              </a:spcBef>
              <a:buFont typeface="+mj-lt"/>
              <a:buAutoNum type="arabicPeriod"/>
            </a:pPr>
            <a:r>
              <a:rPr lang="en-US" sz="900" dirty="0" smtClean="0"/>
              <a:t>Connect to a CF instance org and space with Auto-scale, MySQL and RabbitMQ tiles</a:t>
            </a:r>
          </a:p>
          <a:p>
            <a:pPr marL="228600" lvl="0" indent="-228600">
              <a:spcBef>
                <a:spcPts val="0"/>
              </a:spcBef>
              <a:buFont typeface="+mj-lt"/>
              <a:buAutoNum type="arabicPeriod"/>
            </a:pPr>
            <a:r>
              <a:rPr lang="en-US" sz="900" dirty="0" smtClean="0"/>
              <a:t>Run one of the deployment scripts</a:t>
            </a:r>
          </a:p>
          <a:p>
            <a:pPr marL="514350" lvl="1" indent="-228600">
              <a:spcBef>
                <a:spcPts val="0"/>
              </a:spcBef>
              <a:buFont typeface="+mj-lt"/>
              <a:buAutoNum type="alphaLcPeriod"/>
            </a:pPr>
            <a:r>
              <a:rPr lang="en-US" sz="900" b="1" dirty="0" smtClean="0"/>
              <a:t>./deploy-</a:t>
            </a:r>
            <a:r>
              <a:rPr lang="en-US" sz="900" b="1" dirty="0" err="1" smtClean="0"/>
              <a:t>dev.sh</a:t>
            </a:r>
            <a:r>
              <a:rPr lang="en-US" sz="900" dirty="0" smtClean="0"/>
              <a:t> – route host names end with “-</a:t>
            </a:r>
            <a:r>
              <a:rPr lang="en-US" sz="900" dirty="0" err="1" smtClean="0"/>
              <a:t>dev</a:t>
            </a:r>
            <a:r>
              <a:rPr lang="en-US" sz="900" dirty="0" smtClean="0"/>
              <a:t>”</a:t>
            </a:r>
          </a:p>
          <a:p>
            <a:pPr marL="514350" lvl="1" indent="-228600">
              <a:spcBef>
                <a:spcPts val="0"/>
              </a:spcBef>
              <a:buFont typeface="+mj-lt"/>
              <a:buAutoNum type="alphaLcPeriod"/>
            </a:pPr>
            <a:r>
              <a:rPr lang="en-US" sz="900" b="1" dirty="0" smtClean="0"/>
              <a:t>./deploy-</a:t>
            </a:r>
            <a:r>
              <a:rPr lang="en-US" sz="900" b="1" dirty="0" err="1" smtClean="0"/>
              <a:t>test.sh</a:t>
            </a:r>
            <a:r>
              <a:rPr lang="en-US" sz="900" dirty="0" smtClean="0"/>
              <a:t> – route host names end with “-test”</a:t>
            </a:r>
          </a:p>
          <a:p>
            <a:pPr marL="514350" lvl="1" indent="-228600">
              <a:spcBef>
                <a:spcPts val="0"/>
              </a:spcBef>
              <a:buFont typeface="+mj-lt"/>
              <a:buAutoNum type="alphaLcPeriod"/>
            </a:pPr>
            <a:r>
              <a:rPr lang="en-US" sz="900" b="1" dirty="0" smtClean="0"/>
              <a:t>./deploy-</a:t>
            </a:r>
            <a:r>
              <a:rPr lang="en-US" sz="900" b="1" dirty="0" err="1" smtClean="0"/>
              <a:t>prod.sh</a:t>
            </a:r>
            <a:r>
              <a:rPr lang="en-US" sz="900" dirty="0" smtClean="0"/>
              <a:t> – route host names are the app names</a:t>
            </a:r>
          </a:p>
          <a:p>
            <a:pPr marL="228600" lvl="0" indent="-228600">
              <a:spcBef>
                <a:spcPts val="0"/>
              </a:spcBef>
              <a:buFont typeface="+mj-lt"/>
              <a:buAutoNum type="arabicPeriod"/>
            </a:pPr>
            <a:r>
              <a:rPr lang="en-US" sz="900" dirty="0" smtClean="0"/>
              <a:t>Apps consumer-messaging-server, payment-service and payment-history-service are bound to separate databases and need initialized</a:t>
            </a:r>
          </a:p>
          <a:p>
            <a:pPr marL="514350" lvl="1" indent="-228600">
              <a:spcBef>
                <a:spcPts val="0"/>
              </a:spcBef>
              <a:buFont typeface="+mj-lt"/>
              <a:buAutoNum type="alphaLcPeriod"/>
            </a:pPr>
            <a:r>
              <a:rPr lang="en-US" sz="900" b="1" dirty="0" smtClean="0"/>
              <a:t>consumer-messaging-server</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Import import the DDL from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ddl.sql</a:t>
            </a:r>
            <a:endParaRPr lang="en-US" sz="900" dirty="0" smtClean="0"/>
          </a:p>
          <a:p>
            <a:pPr marL="749301" lvl="2" indent="-285750">
              <a:spcBef>
                <a:spcPts val="0"/>
              </a:spcBef>
              <a:buFont typeface="+mj-lt"/>
              <a:buAutoNum type="romanLcPeriod"/>
            </a:pPr>
            <a:r>
              <a:rPr lang="en-US" sz="900" dirty="0" smtClean="0"/>
              <a:t>Click the </a:t>
            </a:r>
            <a:r>
              <a:rPr lang="en-US" sz="900" b="1" dirty="0" err="1" smtClean="0"/>
              <a:t>push_notif_config</a:t>
            </a:r>
            <a:r>
              <a:rPr lang="en-US" sz="900" dirty="0" smtClean="0"/>
              <a:t> table then the Query tab and past the contents of the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data.sql</a:t>
            </a:r>
            <a:r>
              <a:rPr lang="en-US" sz="900" dirty="0" smtClean="0"/>
              <a:t> into the field and click Go to import the data</a:t>
            </a:r>
          </a:p>
          <a:p>
            <a:pPr marL="514350" lvl="1" indent="-228600">
              <a:spcBef>
                <a:spcPts val="0"/>
              </a:spcBef>
              <a:buFont typeface="+mj-lt"/>
              <a:buAutoNum type="alphaLcPeriod"/>
            </a:pPr>
            <a:r>
              <a:rPr lang="en-US" sz="900" b="1" dirty="0" smtClean="0"/>
              <a:t>payment-history-service</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the </a:t>
            </a:r>
            <a:r>
              <a:rPr lang="en-US" sz="900" b="1" dirty="0" smtClean="0"/>
              <a:t>payment</a:t>
            </a:r>
            <a:r>
              <a:rPr lang="en-US" sz="900" dirty="0" smtClean="0"/>
              <a:t> table</a:t>
            </a:r>
          </a:p>
          <a:p>
            <a:pPr marL="749301" lvl="2" indent="-285750">
              <a:spcBef>
                <a:spcPts val="0"/>
              </a:spcBef>
              <a:buFont typeface="+mj-lt"/>
              <a:buAutoNum type="romanLcPeriod"/>
            </a:pPr>
            <a:r>
              <a:rPr lang="en-US" sz="900" dirty="0" smtClean="0"/>
              <a:t>click the Query tab and import the payment-history-service </a:t>
            </a:r>
            <a:r>
              <a:rPr lang="en-US" sz="900" b="1" dirty="0" err="1" smtClean="0"/>
              <a:t>src</a:t>
            </a:r>
            <a:r>
              <a:rPr lang="en-US" sz="900" b="1" dirty="0" smtClean="0"/>
              <a:t>/main/resources/</a:t>
            </a:r>
            <a:r>
              <a:rPr lang="en-US" sz="900" b="1" dirty="0" err="1" smtClean="0"/>
              <a:t>import.sql</a:t>
            </a:r>
            <a:r>
              <a:rPr lang="en-US" sz="900" dirty="0" smtClean="0"/>
              <a:t> and click Go to import the data</a:t>
            </a:r>
          </a:p>
          <a:p>
            <a:pPr marL="514350" lvl="1" indent="-228600">
              <a:spcBef>
                <a:spcPts val="0"/>
              </a:spcBef>
              <a:buFont typeface="+mj-lt"/>
              <a:buAutoNum type="alphaLcPeriod"/>
            </a:pPr>
            <a:r>
              <a:rPr lang="en-US" sz="900" b="1" dirty="0" smtClean="0"/>
              <a:t>payment-service</a:t>
            </a:r>
            <a:endParaRPr lang="en-US" sz="900" dirty="0" smtClean="0"/>
          </a:p>
          <a:p>
            <a:pPr marL="749301" lvl="2" indent="-285750">
              <a:spcBef>
                <a:spcPts val="0"/>
              </a:spcBef>
              <a:buFont typeface="+mj-lt"/>
              <a:buAutoNum type="romanLcPeriod"/>
            </a:pPr>
            <a:r>
              <a:rPr lang="en-US" sz="900" dirty="0" smtClean="0"/>
              <a:t>use the same instructions above for the payment-service so that it contains the same data as payment-history-service</a:t>
            </a:r>
          </a:p>
          <a:p>
            <a:pPr marL="228600" lvl="0" indent="-228600">
              <a:spcBef>
                <a:spcPts val="0"/>
              </a:spcBef>
              <a:buFont typeface="+mj-lt"/>
              <a:buAutoNum type="arabicPeriod"/>
            </a:pPr>
            <a:r>
              <a:rPr lang="en-US" sz="900" dirty="0" smtClean="0"/>
              <a:t>Create Jenkins “Payment app test project”</a:t>
            </a:r>
          </a:p>
          <a:p>
            <a:pPr marL="514350" lvl="1" indent="-228600">
              <a:spcBef>
                <a:spcPts val="0"/>
              </a:spcBef>
              <a:buFont typeface="+mj-lt"/>
              <a:buAutoNum type="alphaLcPeriod"/>
            </a:pPr>
            <a:r>
              <a:rPr lang="en-US" sz="900" dirty="0" smtClean="0"/>
              <a:t>Add a Post Action to call the production script if build successful</a:t>
            </a:r>
          </a:p>
          <a:p>
            <a:pPr marL="228600" indent="-228600">
              <a:spcBef>
                <a:spcPts val="0"/>
              </a:spcBef>
              <a:buFont typeface="+mj-lt"/>
              <a:buAutoNum type="arabicPeriod"/>
            </a:pPr>
            <a:r>
              <a:rPr lang="en-US" sz="900" dirty="0" smtClean="0"/>
              <a:t>Create Jenkins “Payment app prod project” </a:t>
            </a:r>
            <a:endParaRPr lang="en-US" sz="9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52</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DEA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lstStyle/>
          <a:p>
            <a:r>
              <a:rPr lang="en-US" sz="1400" b="1" dirty="0"/>
              <a:t>Cloud Foundry </a:t>
            </a:r>
            <a:r>
              <a:rPr lang="en-US" sz="1400" b="1" dirty="0" err="1"/>
              <a:t>PaaS</a:t>
            </a:r>
            <a:r>
              <a:rPr lang="en-US" sz="1400" b="1" dirty="0"/>
              <a:t> – Pushing an Application with Diego</a:t>
            </a:r>
          </a:p>
          <a:p>
            <a:endParaRPr lang="en-US" dirty="0"/>
          </a:p>
          <a:p>
            <a:r>
              <a:rPr lang="en-US" b="1" dirty="0">
                <a:latin typeface="+mn-lt"/>
                <a:cs typeface="+mn-cs"/>
              </a:rPr>
              <a:t>App deployment: what has changed? </a:t>
            </a:r>
          </a:p>
          <a:p>
            <a:r>
              <a:rPr lang="en-US" dirty="0">
                <a:latin typeface="+mn-lt"/>
                <a:cs typeface="+mn-cs"/>
              </a:rPr>
              <a:t>	1- Domain specific (notion of apps) -&gt; Abstractions (notions of LRPs and Tasks). App staging is a Task. App start is launching a LRP.</a:t>
            </a:r>
          </a:p>
          <a:p>
            <a:r>
              <a:rPr lang="en-US" dirty="0">
                <a:latin typeface="+mn-lt"/>
                <a:cs typeface="+mn-cs"/>
              </a:rPr>
              <a:t>	2- Platform specific (</a:t>
            </a:r>
            <a:r>
              <a:rPr lang="en-US" dirty="0" err="1">
                <a:latin typeface="+mn-lt"/>
                <a:cs typeface="+mn-cs"/>
              </a:rPr>
              <a:t>linux</a:t>
            </a:r>
            <a:r>
              <a:rPr lang="en-US" dirty="0">
                <a:latin typeface="+mn-lt"/>
                <a:cs typeface="+mn-cs"/>
              </a:rPr>
              <a:t>) -&gt; Supporting multi platform (Windows &amp; Linux) enabling running also .NET apps, thanks to our new Container implementation: Garden</a:t>
            </a:r>
          </a:p>
          <a:p>
            <a:r>
              <a:rPr lang="en-US" dirty="0">
                <a:latin typeface="+mn-lt"/>
                <a:cs typeface="+mn-cs"/>
              </a:rPr>
              <a:t>		What’s more, there is a 3</a:t>
            </a:r>
            <a:r>
              <a:rPr lang="en-US" baseline="30000" dirty="0">
                <a:latin typeface="+mn-lt"/>
                <a:cs typeface="+mn-cs"/>
              </a:rPr>
              <a:t>rd</a:t>
            </a:r>
            <a:r>
              <a:rPr lang="en-US" dirty="0">
                <a:latin typeface="+mn-lt"/>
                <a:cs typeface="+mn-cs"/>
              </a:rPr>
              <a:t> workflow supported: </a:t>
            </a:r>
            <a:r>
              <a:rPr lang="en-US" dirty="0" err="1">
                <a:latin typeface="+mn-lt"/>
                <a:cs typeface="+mn-cs"/>
              </a:rPr>
              <a:t>Docker</a:t>
            </a:r>
            <a:r>
              <a:rPr lang="en-US" dirty="0">
                <a:latin typeface="+mn-lt"/>
                <a:cs typeface="+mn-cs"/>
              </a:rPr>
              <a:t> on Linux</a:t>
            </a:r>
          </a:p>
          <a:p>
            <a:r>
              <a:rPr lang="en-US" dirty="0">
                <a:latin typeface="+mn-lt"/>
                <a:cs typeface="+mn-cs"/>
              </a:rPr>
              <a:t>	3- New Auction-based workload scheduler: Cloud Controller no longer in charge of deciding where AIs are spun up. Auctioneer manages the process running an auction, making it more optimized.</a:t>
            </a:r>
            <a:endParaRPr lang="en-US" dirty="0"/>
          </a:p>
          <a:p>
            <a:endParaRPr lang="en-US" dirty="0"/>
          </a:p>
          <a:p>
            <a:r>
              <a:rPr lang="en-US" dirty="0"/>
              <a:t>With </a:t>
            </a:r>
            <a:r>
              <a:rPr lang="en-US" b="1" dirty="0"/>
              <a:t>Diego</a:t>
            </a:r>
            <a:r>
              <a:rPr lang="en-US" dirty="0"/>
              <a:t> in place, more loosely-coupled components take part in the process, stripping down the Cloud Controller from too many previous responsibilities, making it easier to maintain and evolve the entire architecture.</a:t>
            </a:r>
          </a:p>
          <a:p>
            <a:r>
              <a:rPr lang="en-US" dirty="0"/>
              <a:t>The</a:t>
            </a:r>
            <a:r>
              <a:rPr lang="en-US" b="1" dirty="0"/>
              <a:t> Cloud Controller </a:t>
            </a:r>
            <a:r>
              <a:rPr lang="en-US" dirty="0"/>
              <a:t>handles the routing of client requests internally through the </a:t>
            </a:r>
            <a:r>
              <a:rPr lang="en-US" b="1" dirty="0"/>
              <a:t>Cloud Controller Bridge</a:t>
            </a:r>
            <a:r>
              <a:rPr lang="en-US" dirty="0"/>
              <a:t>. It also manages the </a:t>
            </a:r>
            <a:r>
              <a:rPr lang="en-US" dirty="0" err="1"/>
              <a:t>Blobstore</a:t>
            </a:r>
            <a:r>
              <a:rPr lang="en-US" dirty="0"/>
              <a:t> to store packages and droplets and the DB to store App Metadata and Service credentials. </a:t>
            </a:r>
            <a:r>
              <a:rPr lang="en-US" dirty="0" err="1"/>
              <a:t>Blobstore</a:t>
            </a:r>
            <a:r>
              <a:rPr lang="en-US" dirty="0"/>
              <a:t> could be internal or external, depending on the setup.</a:t>
            </a:r>
          </a:p>
          <a:p>
            <a:pPr defTabSz="457158">
              <a:defRPr/>
            </a:pPr>
            <a:r>
              <a:rPr lang="en-US" dirty="0"/>
              <a:t>A </a:t>
            </a:r>
            <a:r>
              <a:rPr lang="en-US" b="1" dirty="0"/>
              <a:t>service</a:t>
            </a:r>
            <a:r>
              <a:rPr lang="en-US" dirty="0"/>
              <a:t> </a:t>
            </a:r>
            <a:r>
              <a:rPr lang="en-US" b="1" dirty="0"/>
              <a:t>gateway</a:t>
            </a:r>
            <a:r>
              <a:rPr lang="en-US" dirty="0"/>
              <a:t> provides an interface for services (native or external).</a:t>
            </a:r>
          </a:p>
          <a:p>
            <a:r>
              <a:rPr lang="en-US" dirty="0"/>
              <a:t>More in the next slide about the </a:t>
            </a:r>
            <a:r>
              <a:rPr lang="en-US" b="1" dirty="0"/>
              <a:t>Cloud Controller Bridge </a:t>
            </a:r>
            <a:r>
              <a:rPr lang="en-US" dirty="0"/>
              <a:t>(CC-Bridge), the </a:t>
            </a:r>
            <a:r>
              <a:rPr lang="en-US" b="1" dirty="0"/>
              <a:t>Bulletin Board System</a:t>
            </a:r>
            <a:r>
              <a:rPr lang="en-US" dirty="0"/>
              <a:t> (BBS) and the </a:t>
            </a:r>
            <a:r>
              <a:rPr lang="en-US" b="1" dirty="0"/>
              <a:t>Auctioneer</a:t>
            </a:r>
            <a:r>
              <a:rPr lang="en-US" dirty="0"/>
              <a:t>  in the next slide</a:t>
            </a:r>
            <a:endParaRPr lang="en-US" b="1" dirty="0"/>
          </a:p>
          <a:p>
            <a:pPr defTabSz="457158">
              <a:defRPr/>
            </a:pPr>
            <a:r>
              <a:rPr lang="en-US" dirty="0"/>
              <a:t>Apps run in a </a:t>
            </a:r>
            <a:r>
              <a:rPr lang="en-US" b="1" dirty="0"/>
              <a:t>CELL</a:t>
            </a:r>
            <a:r>
              <a:rPr lang="en-US" dirty="0"/>
              <a:t>, part of the new Cloud Foundry Runtime, called </a:t>
            </a:r>
            <a:r>
              <a:rPr lang="en-US" b="1" dirty="0"/>
              <a:t>Diego</a:t>
            </a:r>
            <a:endParaRPr lang="en-US" dirty="0"/>
          </a:p>
          <a:p>
            <a:r>
              <a:rPr lang="en-US" b="1" dirty="0"/>
              <a:t>Routers</a:t>
            </a:r>
            <a:r>
              <a:rPr lang="en-US" dirty="0"/>
              <a:t> manage application traffic.</a:t>
            </a:r>
          </a:p>
          <a:p>
            <a:r>
              <a:rPr lang="en-US" b="1" dirty="0"/>
              <a:t>Diego </a:t>
            </a:r>
            <a:r>
              <a:rPr lang="en-US" dirty="0"/>
              <a:t>handles all health management for apps (now LRPs), through a series of single-purpose components: </a:t>
            </a:r>
            <a:r>
              <a:rPr lang="en-US" dirty="0" err="1"/>
              <a:t>Nsync</a:t>
            </a:r>
            <a:r>
              <a:rPr lang="en-US" dirty="0"/>
              <a:t> (part of the CC-Bridge), BBS (part of Diego DB) and the </a:t>
            </a:r>
            <a:r>
              <a:rPr lang="en-US" dirty="0" err="1"/>
              <a:t>Converger</a:t>
            </a:r>
            <a:r>
              <a:rPr lang="en-US" dirty="0"/>
              <a:t> (part of the Diego Brain)</a:t>
            </a:r>
          </a:p>
          <a:p>
            <a:r>
              <a:rPr lang="en-US" b="1" dirty="0"/>
              <a:t>Apps</a:t>
            </a:r>
            <a:r>
              <a:rPr lang="en-US" dirty="0"/>
              <a:t>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a:t>
            </a:r>
            <a:r>
              <a:rPr lang="en-US" b="1" dirty="0" smtClean="0"/>
              <a:t>Cloud Controller </a:t>
            </a:r>
            <a:r>
              <a:rPr lang="en-US" dirty="0" smtClean="0"/>
              <a:t>passes requests to stage and run applications to the Cloud Controller Bridge (CC-Bridge),</a:t>
            </a:r>
            <a:r>
              <a:rPr lang="en-US" baseline="0" dirty="0" smtClean="0"/>
              <a:t> and it is no longer in charge of allocating the work.</a:t>
            </a:r>
          </a:p>
          <a:p>
            <a:endParaRPr lang="en-US" dirty="0" smtClean="0"/>
          </a:p>
          <a:p>
            <a:r>
              <a:rPr lang="en-US" dirty="0" smtClean="0"/>
              <a:t>The </a:t>
            </a:r>
            <a:r>
              <a:rPr lang="en-US" b="1" dirty="0" smtClean="0"/>
              <a:t>CC-Bridge </a:t>
            </a:r>
            <a:r>
              <a:rPr lang="en-US" dirty="0" smtClean="0"/>
              <a:t>translates app staging and app running requests into Tasks and Long Running Processes(LRPs) respectively, then submits these to the</a:t>
            </a:r>
            <a:r>
              <a:rPr lang="en-US" b="1" dirty="0" smtClean="0"/>
              <a:t> Bulletin Board System (BBS)</a:t>
            </a:r>
            <a:r>
              <a:rPr lang="en-US" dirty="0" smtClean="0"/>
              <a:t> through an RPC-style API over HTTP. </a:t>
            </a:r>
          </a:p>
          <a:p>
            <a:pPr defTabSz="457158">
              <a:defRPr/>
            </a:pPr>
            <a:r>
              <a:rPr lang="en-US" dirty="0" smtClean="0"/>
              <a:t>	It is</a:t>
            </a:r>
            <a:r>
              <a:rPr lang="en-US" baseline="0" dirty="0" smtClean="0"/>
              <a:t> a key component to support Diego’s abstractions and maintain the Cloud Controller API unchanged and handling the same calls from the CLI</a:t>
            </a:r>
          </a:p>
          <a:p>
            <a:pPr defTabSz="457158">
              <a:defRPr/>
            </a:pPr>
            <a:r>
              <a:rPr lang="en-US" baseline="0" dirty="0" smtClean="0"/>
              <a:t>		</a:t>
            </a:r>
            <a:r>
              <a:rPr lang="en-US" dirty="0"/>
              <a:t>Domain specific (notion of apps) -&gt; Abstractions (notions of LPRs and Tasks). App staging is a Task. App start is launching a LRP.</a:t>
            </a:r>
          </a:p>
          <a:p>
            <a:pPr defTabSz="457158">
              <a:defRPr/>
            </a:pPr>
            <a:r>
              <a:rPr lang="en-US" dirty="0"/>
              <a:t>	Sub-component responsibility:</a:t>
            </a:r>
            <a:endParaRPr lang="en-US" dirty="0" smtClean="0"/>
          </a:p>
          <a:p>
            <a:r>
              <a:rPr lang="en-US" dirty="0" smtClean="0"/>
              <a:t>		The </a:t>
            </a:r>
            <a:r>
              <a:rPr lang="en-US" b="1" dirty="0" smtClean="0"/>
              <a:t>stager</a:t>
            </a:r>
            <a:r>
              <a:rPr lang="en-US" dirty="0" smtClean="0"/>
              <a:t> takes care of</a:t>
            </a:r>
            <a:r>
              <a:rPr lang="en-US" baseline="0" dirty="0" smtClean="0"/>
              <a:t> staging requests passing them to the BBS</a:t>
            </a:r>
          </a:p>
          <a:p>
            <a:r>
              <a:rPr lang="en-US" baseline="0" dirty="0" smtClean="0"/>
              <a:t>		The </a:t>
            </a:r>
            <a:r>
              <a:rPr lang="en-US" b="1" baseline="0" dirty="0" err="1" smtClean="0"/>
              <a:t>nsync</a:t>
            </a:r>
            <a:r>
              <a:rPr lang="en-US" baseline="0" dirty="0" smtClean="0"/>
              <a:t> takes care of updating the </a:t>
            </a:r>
            <a:r>
              <a:rPr lang="en-US" baseline="0" dirty="0" err="1" smtClean="0"/>
              <a:t>DesiredLPR</a:t>
            </a:r>
            <a:r>
              <a:rPr lang="en-US" baseline="0" dirty="0" smtClean="0"/>
              <a:t> in the BBS so that new apps can start running.</a:t>
            </a:r>
          </a:p>
          <a:p>
            <a:r>
              <a:rPr lang="en-US" baseline="0" dirty="0" smtClean="0"/>
              <a:t>		The </a:t>
            </a:r>
            <a:r>
              <a:rPr lang="en-US" b="1" baseline="0" dirty="0" smtClean="0"/>
              <a:t>CC-</a:t>
            </a:r>
            <a:r>
              <a:rPr lang="en-US" b="1" baseline="0" dirty="0" err="1" smtClean="0"/>
              <a:t>Uploader</a:t>
            </a:r>
            <a:r>
              <a:rPr lang="en-US" b="1" baseline="0" dirty="0" smtClean="0"/>
              <a:t> </a:t>
            </a:r>
            <a:r>
              <a:rPr lang="en-US" baseline="0" dirty="0" smtClean="0"/>
              <a:t>helps at the end of the staging process: Mediates uploads from the Diego Executor to the Cloud Controller </a:t>
            </a:r>
            <a:r>
              <a:rPr lang="en-US" baseline="0" dirty="0" err="1" smtClean="0"/>
              <a:t>Blobstore</a:t>
            </a:r>
            <a:endParaRPr lang="en-US" baseline="0" dirty="0" smtClean="0"/>
          </a:p>
          <a:p>
            <a:endParaRPr lang="en-US" dirty="0" smtClean="0"/>
          </a:p>
          <a:p>
            <a:r>
              <a:rPr lang="en-US" dirty="0"/>
              <a:t>The </a:t>
            </a:r>
            <a:r>
              <a:rPr lang="en-US" b="1" dirty="0"/>
              <a:t>Bulletin Board System</a:t>
            </a:r>
            <a:r>
              <a:rPr lang="en-US" dirty="0"/>
              <a:t> (BBS) submits the Tasks and LRPs to the </a:t>
            </a:r>
            <a:r>
              <a:rPr lang="en-US" b="1" dirty="0"/>
              <a:t>Auctioneer</a:t>
            </a:r>
            <a:r>
              <a:rPr lang="en-US" dirty="0"/>
              <a:t>, part of the Diego Brain</a:t>
            </a:r>
          </a:p>
          <a:p>
            <a:r>
              <a:rPr lang="en-US" dirty="0"/>
              <a:t>	Maintains a real-time representation of the state of the Diego cluster, including all desired LRPs, running LRP instances, and in-flight Tasks</a:t>
            </a:r>
          </a:p>
          <a:p>
            <a:endParaRPr lang="en-US" dirty="0"/>
          </a:p>
          <a:p>
            <a:r>
              <a:rPr lang="en-US" dirty="0" smtClean="0"/>
              <a:t>The </a:t>
            </a:r>
            <a:r>
              <a:rPr lang="en-US" b="1" dirty="0" smtClean="0"/>
              <a:t>Auctioneer</a:t>
            </a:r>
            <a:r>
              <a:rPr lang="en-US" dirty="0" smtClean="0"/>
              <a:t> distributes these Tasks and LRPs to Cells through an Auction.</a:t>
            </a:r>
          </a:p>
          <a:p>
            <a:r>
              <a:rPr lang="en-US" dirty="0" smtClean="0"/>
              <a:t>	There are two components in Diego that participate in </a:t>
            </a:r>
            <a:r>
              <a:rPr lang="en-US" b="1" dirty="0" smtClean="0"/>
              <a:t>auctions</a:t>
            </a:r>
            <a:r>
              <a:rPr lang="en-US" dirty="0" smtClean="0"/>
              <a:t>:</a:t>
            </a:r>
          </a:p>
          <a:p>
            <a:r>
              <a:rPr lang="en-US" dirty="0" smtClean="0"/>
              <a:t>		The </a:t>
            </a:r>
            <a:r>
              <a:rPr lang="en-US" b="1" dirty="0" smtClean="0"/>
              <a:t>Auctioneer</a:t>
            </a:r>
            <a:r>
              <a:rPr lang="en-US" dirty="0" smtClean="0"/>
              <a:t> is responsible for holding auctions whenever a LRP needs to be started.</a:t>
            </a:r>
          </a:p>
          <a:p>
            <a:r>
              <a:rPr lang="en-US" dirty="0" smtClean="0"/>
              <a:t>		The </a:t>
            </a:r>
            <a:r>
              <a:rPr lang="en-US" b="1" dirty="0" smtClean="0"/>
              <a:t>Rep</a:t>
            </a:r>
            <a:r>
              <a:rPr lang="en-US" dirty="0" smtClean="0"/>
              <a:t> represents a Diego Cell in the auction by making bids and, if picked as the winner, running the LRPs.</a:t>
            </a:r>
          </a:p>
          <a:p>
            <a:r>
              <a:rPr lang="en-US" dirty="0" smtClean="0"/>
              <a:t>	All auctions are held by one Auctioneer with the others standing by as backups in case of failure.</a:t>
            </a:r>
          </a:p>
          <a:p>
            <a:r>
              <a:rPr lang="en-US" dirty="0" smtClean="0"/>
              <a:t>	The Auctioneer communicates with Reps on all other Cells when holding an auction.</a:t>
            </a:r>
          </a:p>
          <a:p>
            <a:pPr defTabSz="457158">
              <a:defRPr/>
            </a:pPr>
            <a:r>
              <a:rPr lang="en-US" dirty="0" smtClean="0"/>
              <a:t>	Only</a:t>
            </a:r>
            <a:r>
              <a:rPr lang="en-US" baseline="0" dirty="0" smtClean="0"/>
              <a:t> one Auctioneer working at a time. Only one auction can take place at a time.</a:t>
            </a:r>
          </a:p>
          <a:p>
            <a:r>
              <a:rPr lang="en-US" baseline="0" dirty="0" smtClean="0"/>
              <a:t>	An Auctioneer initiates an auction when it receives a request to allocate a batch of work (tasks and LRPs) either from:</a:t>
            </a:r>
          </a:p>
          <a:p>
            <a:r>
              <a:rPr lang="en-US" baseline="0" dirty="0" smtClean="0"/>
              <a:t>		In response to a </a:t>
            </a:r>
            <a:r>
              <a:rPr lang="en-US" b="1" baseline="0" dirty="0" smtClean="0"/>
              <a:t>request</a:t>
            </a:r>
            <a:r>
              <a:rPr lang="en-US" baseline="0" dirty="0" smtClean="0"/>
              <a:t> from the Cloud Controller via the CC-Bridge.</a:t>
            </a:r>
          </a:p>
          <a:p>
            <a:r>
              <a:rPr lang="en-US" baseline="0" dirty="0" smtClean="0"/>
              <a:t>		The </a:t>
            </a:r>
            <a:r>
              <a:rPr lang="en-US" b="1" baseline="0" dirty="0" err="1" smtClean="0"/>
              <a:t>Converger</a:t>
            </a:r>
            <a:r>
              <a:rPr lang="en-US" baseline="0" dirty="0" smtClean="0"/>
              <a:t>, in response to a mismatch between the desired LRPs and actual LRPs as represented in the BBS.</a:t>
            </a:r>
          </a:p>
          <a:p>
            <a:r>
              <a:rPr lang="en-US" baseline="0" dirty="0" smtClean="0"/>
              <a:t>	The Auctioneer queries the state of each Cell via a request to the Cell Rep. The information provided by the Rep includes:</a:t>
            </a:r>
          </a:p>
          <a:p>
            <a:r>
              <a:rPr lang="en-US" baseline="0" dirty="0" smtClean="0"/>
              <a:t>		the Cell’s </a:t>
            </a:r>
            <a:r>
              <a:rPr lang="en-US" b="1" baseline="0" dirty="0" smtClean="0"/>
              <a:t>available capacity</a:t>
            </a:r>
          </a:p>
          <a:p>
            <a:r>
              <a:rPr lang="en-US" baseline="0" dirty="0" smtClean="0"/>
              <a:t>		the Cell’s </a:t>
            </a:r>
            <a:r>
              <a:rPr lang="en-US" b="1" baseline="0" dirty="0" smtClean="0"/>
              <a:t>stack (windows or </a:t>
            </a:r>
            <a:r>
              <a:rPr lang="en-US" b="1" baseline="0" dirty="0" err="1" smtClean="0"/>
              <a:t>linux</a:t>
            </a:r>
            <a:r>
              <a:rPr lang="en-US" b="1" baseline="0" dirty="0" smtClean="0"/>
              <a:t>)</a:t>
            </a:r>
            <a:r>
              <a:rPr lang="en-US" b="0" baseline="0" dirty="0" smtClean="0"/>
              <a:t>, important since the Auctioneer checks all cell reps, and it might be trying to run an app compatible only with some cells not all of them.</a:t>
            </a:r>
            <a:endParaRPr lang="en-US" b="1" baseline="0" dirty="0" smtClean="0"/>
          </a:p>
          <a:p>
            <a:r>
              <a:rPr lang="en-US" baseline="0" dirty="0" smtClean="0"/>
              <a:t>		the set of </a:t>
            </a:r>
            <a:r>
              <a:rPr lang="en-US" b="1" baseline="0" dirty="0" smtClean="0"/>
              <a:t>Actual LRPs </a:t>
            </a:r>
            <a:r>
              <a:rPr lang="en-US" baseline="0" dirty="0" smtClean="0"/>
              <a:t>currently running on the Cell</a:t>
            </a:r>
          </a:p>
          <a:p>
            <a:r>
              <a:rPr lang="en-US" dirty="0" smtClean="0"/>
              <a:t>Once the </a:t>
            </a:r>
            <a:r>
              <a:rPr lang="en-US" b="1" dirty="0" smtClean="0"/>
              <a:t>Auctioneer</a:t>
            </a:r>
            <a:r>
              <a:rPr lang="en-US" dirty="0" smtClean="0"/>
              <a:t> assigns a Task or LRP to a Cell, an in-process Executor creates a Garden container in the Cell. The Task or LRP runs in the container.</a:t>
            </a:r>
          </a:p>
          <a:p>
            <a:endParaRPr lang="en-US" dirty="0" smtClean="0"/>
          </a:p>
          <a:p>
            <a:r>
              <a:rPr lang="en-US" dirty="0" smtClean="0"/>
              <a:t>Thanks to Diego platform agnostic, now these (Garden) Containers can be </a:t>
            </a:r>
            <a:r>
              <a:rPr lang="en-US" b="1" dirty="0" smtClean="0"/>
              <a:t>Linux</a:t>
            </a:r>
            <a:r>
              <a:rPr lang="en-US" dirty="0" smtClean="0"/>
              <a:t> or </a:t>
            </a:r>
            <a:r>
              <a:rPr lang="en-US" b="1" dirty="0" smtClean="0"/>
              <a:t>Windows</a:t>
            </a:r>
            <a:r>
              <a:rPr lang="en-US" dirty="0" smtClean="0"/>
              <a:t>. Both implement a generic </a:t>
            </a:r>
            <a:r>
              <a:rPr lang="en-US" b="1" dirty="0" smtClean="0"/>
              <a:t>Garden</a:t>
            </a:r>
            <a:r>
              <a:rPr lang="en-US" dirty="0" smtClean="0"/>
              <a:t> Interface so that the platform-agnostic Garden can manage either.</a:t>
            </a:r>
          </a:p>
          <a:p>
            <a:endParaRPr lang="en-US" dirty="0" smtClean="0"/>
          </a:p>
          <a:p>
            <a:r>
              <a:rPr lang="en-US" dirty="0" smtClean="0"/>
              <a:t>Once</a:t>
            </a:r>
            <a:r>
              <a:rPr lang="en-US" baseline="0" dirty="0" smtClean="0"/>
              <a:t> an App is running  in its Container it can be directly accessed through the Router directly into the Cell.</a:t>
            </a:r>
            <a:endParaRPr lang="en-US" dirty="0"/>
          </a:p>
        </p:txBody>
      </p:sp>
    </p:spTree>
    <p:extLst>
      <p:ext uri="{BB962C8B-B14F-4D97-AF65-F5344CB8AC3E}">
        <p14:creationId xmlns:p14="http://schemas.microsoft.com/office/powerpoint/2010/main" val="303618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206038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586136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9">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81" r:id="rId13"/>
    <p:sldLayoutId id="2147483683" r:id="rId14"/>
    <p:sldLayoutId id="2147483684" r:id="rId15"/>
    <p:sldLayoutId id="2147483685" r:id="rId16"/>
    <p:sldLayoutId id="2147483686" r:id="rId1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87"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eg"/></Relationships>
</file>

<file path=ppt/slides/_rels/slide23.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jpg"/><Relationship Id="rId7" Type="http://schemas.openxmlformats.org/officeDocument/2006/relationships/image" Target="../media/image51.jpg"/><Relationship Id="rId8" Type="http://schemas.openxmlformats.org/officeDocument/2006/relationships/image" Target="../media/image52.png"/><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cbusch-pivotal/Cloud-Native-Workshop.git" TargetMode="External"/><Relationship Id="rId3" Type="http://schemas.openxmlformats.org/officeDocument/2006/relationships/hyperlink" Target="https://github.com/cbusch-pivotal/Cloud-Native-Workshop"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9" Type="http://schemas.openxmlformats.org/officeDocument/2006/relationships/image" Target="../media/image66.png"/><Relationship Id="rId20" Type="http://schemas.openxmlformats.org/officeDocument/2006/relationships/image" Target="../media/image52.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6" Type="http://schemas.openxmlformats.org/officeDocument/2006/relationships/image" Target="../media/image73.png"/><Relationship Id="rId17" Type="http://schemas.openxmlformats.org/officeDocument/2006/relationships/image" Target="../media/image74.jpg"/><Relationship Id="rId18" Type="http://schemas.openxmlformats.org/officeDocument/2006/relationships/image" Target="../media/image75.jpg"/><Relationship Id="rId19" Type="http://schemas.openxmlformats.org/officeDocument/2006/relationships/image" Target="../media/image48.png"/><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60.jpeg"/><Relationship Id="rId4" Type="http://schemas.openxmlformats.org/officeDocument/2006/relationships/image" Target="../media/image61.pn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png"/><Relationship Id="rId8"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11</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CF has used containers since it’s inception</a:t>
              </a:r>
            </a:p>
            <a:p>
              <a:pPr marL="342900" indent="-342900">
                <a:spcBef>
                  <a:spcPts val="1200"/>
                </a:spcBef>
                <a:buClr>
                  <a:srgbClr val="2580D4"/>
                </a:buClr>
                <a:buFont typeface="Arial"/>
                <a:buChar char="•"/>
              </a:pPr>
              <a:r>
                <a:rPr lang="en-US" sz="2000" dirty="0" smtClean="0">
                  <a:solidFill>
                    <a:srgbClr val="FFFFFF"/>
                  </a:solidFill>
                </a:rPr>
                <a:t>CF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9" name="Picture 18" descr="icon_cloudbees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4800" y="2355361"/>
            <a:ext cx="640080" cy="640080"/>
          </a:xfrm>
          <a:prstGeom prst="rect">
            <a:avLst/>
          </a:prstGeom>
        </p:spPr>
      </p:pic>
      <p:pic>
        <p:nvPicPr>
          <p:cNvPr id="20" name="Picture 19" descr="icon_datastaxenterprise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680" y="1619469"/>
            <a:ext cx="640080" cy="640080"/>
          </a:xfrm>
          <a:prstGeom prst="rect">
            <a:avLst/>
          </a:prstGeom>
        </p:spPr>
      </p:pic>
      <p:pic>
        <p:nvPicPr>
          <p:cNvPr id="23" name="Picture 22" descr="icon_pushnotification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281" y="1619470"/>
            <a:ext cx="640079" cy="640079"/>
          </a:xfrm>
          <a:prstGeom prst="rect">
            <a:avLst/>
          </a:prstGeom>
        </p:spPr>
      </p:pic>
      <p:pic>
        <p:nvPicPr>
          <p:cNvPr id="24" name="Picture 23" descr="icon_rabbitmq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87340" y="1620739"/>
            <a:ext cx="637540" cy="637540"/>
          </a:xfrm>
          <a:prstGeom prst="rect">
            <a:avLst/>
          </a:prstGeom>
        </p:spPr>
      </p:pic>
      <p:pic>
        <p:nvPicPr>
          <p:cNvPr id="25" name="Picture 24" descr="icon_redi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35674" y="1620506"/>
            <a:ext cx="638006" cy="638006"/>
          </a:xfrm>
          <a:prstGeom prst="rect">
            <a:avLst/>
          </a:prstGeom>
        </p:spPr>
      </p:pic>
      <p:pic>
        <p:nvPicPr>
          <p:cNvPr id="26" name="Picture 25" descr="icon_springxd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5384800" y="3095107"/>
            <a:ext cx="640080" cy="640080"/>
          </a:xfrm>
          <a:prstGeom prst="rect">
            <a:avLst/>
          </a:prstGeom>
        </p:spPr>
      </p:pic>
      <p:pic>
        <p:nvPicPr>
          <p:cNvPr id="27" name="Picture 2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5120" y="2357901"/>
            <a:ext cx="635000" cy="635000"/>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3898" y="2355510"/>
            <a:ext cx="639782" cy="639782"/>
          </a:xfrm>
          <a:prstGeom prst="rect">
            <a:avLst/>
          </a:prstGeom>
        </p:spPr>
      </p:pic>
      <p:pic>
        <p:nvPicPr>
          <p:cNvPr id="29" name="Picture 28"/>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815080"/>
            <a:ext cx="635000" cy="635000"/>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33600" y="3095107"/>
            <a:ext cx="640080" cy="640080"/>
          </a:xfrm>
          <a:prstGeom prst="rect">
            <a:avLst/>
          </a:prstGeom>
        </p:spPr>
      </p:pic>
      <p:pic>
        <p:nvPicPr>
          <p:cNvPr id="8" name="Picture 7" descr="icon_mongodb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35680" y="3812540"/>
            <a:ext cx="640080" cy="640080"/>
          </a:xfrm>
          <a:prstGeom prst="rect">
            <a:avLst/>
          </a:prstGeom>
        </p:spPr>
      </p:pic>
      <p:pic>
        <p:nvPicPr>
          <p:cNvPr id="9" name="Picture 8" descr="icon_node4j_cf@2x.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600" y="3812540"/>
            <a:ext cx="640080" cy="640080"/>
          </a:xfrm>
          <a:prstGeom prst="rect">
            <a:avLst/>
          </a:prstGeom>
        </p:spPr>
      </p:pic>
      <p:pic>
        <p:nvPicPr>
          <p:cNvPr id="35"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27059" y="1619164"/>
            <a:ext cx="640689" cy="640690"/>
          </a:xfrm>
          <a:prstGeom prst="rect">
            <a:avLst/>
          </a:prstGeom>
          <a:ln w="12700" cap="flat">
            <a:noFill/>
            <a:miter lim="400000"/>
          </a:ln>
          <a:effectLst/>
        </p:spPr>
      </p:pic>
      <p:pic>
        <p:nvPicPr>
          <p:cNvPr id="36" name="pasted-image.png"/>
          <p:cNvPicPr/>
          <p:nvPr/>
        </p:nvPicPr>
        <p:blipFill>
          <a:blip r:embed="rId16" cstate="screen">
            <a:extLst>
              <a:ext uri="{28A0092B-C50C-407E-A947-70E740481C1C}">
                <a14:useLocalDpi xmlns:a14="http://schemas.microsoft.com/office/drawing/2010/main"/>
              </a:ext>
            </a:extLst>
          </a:blip>
          <a:stretch>
            <a:fillRect/>
          </a:stretch>
        </p:blipFill>
        <p:spPr>
          <a:xfrm>
            <a:off x="7331951" y="2358695"/>
            <a:ext cx="633413" cy="633413"/>
          </a:xfrm>
          <a:prstGeom prst="rect">
            <a:avLst/>
          </a:prstGeom>
          <a:ln w="12700" cap="flat">
            <a:noFill/>
            <a:miter lim="400000"/>
          </a:ln>
          <a:effectLst/>
        </p:spPr>
      </p:pic>
      <p:pic>
        <p:nvPicPr>
          <p:cNvPr id="37" name="pasted-image.png"/>
          <p:cNvPicPr/>
          <p:nvPr/>
        </p:nvPicPr>
        <p:blipFill>
          <a:blip r:embed="rId17" cstate="screen">
            <a:extLst>
              <a:ext uri="{28A0092B-C50C-407E-A947-70E740481C1C}">
                <a14:useLocalDpi xmlns:a14="http://schemas.microsoft.com/office/drawing/2010/main"/>
              </a:ext>
            </a:extLst>
          </a:blip>
          <a:stretch>
            <a:fillRect/>
          </a:stretch>
        </p:blipFill>
        <p:spPr>
          <a:xfrm>
            <a:off x="7334131" y="3098449"/>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535680" y="3098917"/>
            <a:ext cx="632460" cy="632460"/>
          </a:xfrm>
          <a:prstGeom prst="rect">
            <a:avLst/>
          </a:prstGeom>
        </p:spPr>
      </p:pic>
      <p:sp>
        <p:nvSpPr>
          <p:cNvPr id="38" name="TextBox 37"/>
          <p:cNvSpPr txBox="1"/>
          <p:nvPr/>
        </p:nvSpPr>
        <p:spPr>
          <a:xfrm>
            <a:off x="975359" y="1708677"/>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40" name="TextBox 39"/>
          <p:cNvSpPr txBox="1"/>
          <p:nvPr/>
        </p:nvSpPr>
        <p:spPr>
          <a:xfrm>
            <a:off x="975359" y="24445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80101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4445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766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90174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a:t>
            </a:r>
            <a:br>
              <a:rPr lang="en-US" sz="1200" dirty="0" smtClean="0">
                <a:solidFill>
                  <a:schemeClr val="bg2"/>
                </a:solidFill>
                <a:latin typeface="FreightSans Pro Medium"/>
                <a:cs typeface="FreightSans Pro Medium"/>
              </a:rPr>
            </a:br>
            <a:r>
              <a:rPr lang="en-US" sz="1200" dirty="0" smtClean="0">
                <a:solidFill>
                  <a:schemeClr val="bg2"/>
                </a:solidFill>
                <a:latin typeface="FreightSans Pro Medium"/>
                <a:cs typeface="FreightSans Pro Medium"/>
              </a:rPr>
              <a:t>Sign-on</a:t>
            </a:r>
          </a:p>
        </p:txBody>
      </p:sp>
      <p:sp>
        <p:nvSpPr>
          <p:cNvPr id="45" name="TextBox 44"/>
          <p:cNvSpPr txBox="1"/>
          <p:nvPr/>
        </p:nvSpPr>
        <p:spPr>
          <a:xfrm>
            <a:off x="8006079" y="170867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445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84315"/>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70867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3690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9408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7664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80101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3690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94081"/>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1982"/>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pic>
        <p:nvPicPr>
          <p:cNvPr id="4" name="Picture 3"/>
          <p:cNvPicPr>
            <a:picLocks noChangeAspect="1"/>
          </p:cNvPicPr>
          <p:nvPr/>
        </p:nvPicPr>
        <p:blipFill>
          <a:blip r:embed="rId19"/>
          <a:stretch>
            <a:fillRect/>
          </a:stretch>
        </p:blipFill>
        <p:spPr>
          <a:xfrm>
            <a:off x="3530134" y="2356398"/>
            <a:ext cx="638006" cy="638006"/>
          </a:xfrm>
          <a:prstGeom prst="rect">
            <a:avLst/>
          </a:prstGeom>
        </p:spPr>
      </p:pic>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3429000" y="3562350"/>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8617282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endParaRPr lang="en-US" sz="2800" dirty="0" smtClean="0"/>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High 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grpSp>
        <p:nvGrpSpPr>
          <p:cNvPr id="6" name="Group 5"/>
          <p:cNvGrpSpPr/>
          <p:nvPr/>
        </p:nvGrpSpPr>
        <p:grpSpPr>
          <a:xfrm>
            <a:off x="375580" y="710070"/>
            <a:ext cx="4232119" cy="4109376"/>
            <a:chOff x="375580" y="810729"/>
            <a:chExt cx="4232119" cy="4109376"/>
          </a:xfrm>
        </p:grpSpPr>
        <p:pic>
          <p:nvPicPr>
            <p:cNvPr id="4" name="Picture 3"/>
            <p:cNvPicPr>
              <a:picLocks noChangeAspect="1"/>
            </p:cNvPicPr>
            <p:nvPr/>
          </p:nvPicPr>
          <p:blipFill>
            <a:blip r:embed="rId3"/>
            <a:stretch>
              <a:fillRect/>
            </a:stretch>
          </p:blipFill>
          <p:spPr>
            <a:xfrm>
              <a:off x="469351" y="810729"/>
              <a:ext cx="3702748" cy="543523"/>
            </a:xfrm>
            <a:prstGeom prst="rect">
              <a:avLst/>
            </a:prstGeom>
          </p:spPr>
        </p:pic>
        <p:sp>
          <p:nvSpPr>
            <p:cNvPr id="512" name="Shape 512"/>
            <p:cNvSpPr/>
            <p:nvPr/>
          </p:nvSpPr>
          <p:spPr>
            <a:xfrm>
              <a:off x="375580" y="1349094"/>
              <a:ext cx="3884984" cy="2466323"/>
            </a:xfrm>
            <a:prstGeom prst="roundRect">
              <a:avLst>
                <a:gd name="adj" fmla="val 1618"/>
              </a:avLst>
            </a:prstGeom>
            <a:solidFill>
              <a:schemeClr val="accent5"/>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Elastic Runtime</a:t>
              </a:r>
            </a:p>
          </p:txBody>
        </p:sp>
        <p:sp>
          <p:nvSpPr>
            <p:cNvPr id="513" name="Shape 513"/>
            <p:cNvSpPr/>
            <p:nvPr/>
          </p:nvSpPr>
          <p:spPr>
            <a:xfrm>
              <a:off x="449815" y="1421959"/>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451510"/>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707083"/>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550224"/>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745814"/>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300249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770181"/>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3024783"/>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707083"/>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775374"/>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975315"/>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258003"/>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314627"/>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0345447">
              <a:off x="2628126" y="2279686"/>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5400000">
              <a:off x="3205701" y="2428226"/>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5400000">
              <a:off x="4377511" y="1653597"/>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314627"/>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314627"/>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416228"/>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701510"/>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956110"/>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554148"/>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250934"/>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251006"/>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pic>
          <p:nvPicPr>
            <p:cNvPr id="538" name="Shape 538"/>
            <p:cNvPicPr preferRelativeResize="0"/>
            <p:nvPr/>
          </p:nvPicPr>
          <p:blipFill rotWithShape="1">
            <a:blip r:embed="rId4">
              <a:alphaModFix/>
            </a:blip>
            <a:srcRect b="-4013"/>
            <a:stretch/>
          </p:blipFill>
          <p:spPr>
            <a:xfrm>
              <a:off x="430053" y="4392690"/>
              <a:ext cx="1010802" cy="527415"/>
            </a:xfrm>
            <a:prstGeom prst="rect">
              <a:avLst/>
            </a:prstGeom>
            <a:noFill/>
            <a:ln>
              <a:noFill/>
            </a:ln>
          </p:spPr>
        </p:pic>
        <p:pic>
          <p:nvPicPr>
            <p:cNvPr id="539" name="Shape 539"/>
            <p:cNvPicPr preferRelativeResize="0"/>
            <p:nvPr/>
          </p:nvPicPr>
          <p:blipFill rotWithShape="1">
            <a:blip r:embed="rId4">
              <a:alphaModFix/>
            </a:blip>
            <a:srcRect b="-4013"/>
            <a:stretch/>
          </p:blipFill>
          <p:spPr>
            <a:xfrm>
              <a:off x="1462235" y="4368681"/>
              <a:ext cx="1010802" cy="527415"/>
            </a:xfrm>
            <a:prstGeom prst="rect">
              <a:avLst/>
            </a:prstGeom>
            <a:noFill/>
            <a:ln>
              <a:noFill/>
            </a:ln>
          </p:spPr>
        </p:pic>
        <p:pic>
          <p:nvPicPr>
            <p:cNvPr id="540" name="Shape 540"/>
            <p:cNvPicPr preferRelativeResize="0"/>
            <p:nvPr/>
          </p:nvPicPr>
          <p:blipFill rotWithShape="1">
            <a:blip r:embed="rId4">
              <a:alphaModFix/>
            </a:blip>
            <a:srcRect b="-4013"/>
            <a:stretch/>
          </p:blipFill>
          <p:spPr>
            <a:xfrm>
              <a:off x="2530090" y="4368681"/>
              <a:ext cx="1010802" cy="527415"/>
            </a:xfrm>
            <a:prstGeom prst="rect">
              <a:avLst/>
            </a:prstGeom>
            <a:noFill/>
            <a:ln>
              <a:noFill/>
            </a:ln>
          </p:spPr>
        </p:pic>
        <p:cxnSp>
          <p:nvCxnSpPr>
            <p:cNvPr id="541" name="Shape 541"/>
            <p:cNvCxnSpPr>
              <a:stCxn id="547" idx="2"/>
              <a:endCxn id="538" idx="0"/>
            </p:cNvCxnSpPr>
            <p:nvPr/>
          </p:nvCxnSpPr>
          <p:spPr>
            <a:xfrm rot="5400000">
              <a:off x="1606542" y="3506836"/>
              <a:ext cx="214766" cy="1556942"/>
            </a:xfrm>
            <a:prstGeom prst="bentConnector3">
              <a:avLst>
                <a:gd name="adj1" fmla="val -36379"/>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39" idx="0"/>
            </p:cNvCxnSpPr>
            <p:nvPr/>
          </p:nvCxnSpPr>
          <p:spPr>
            <a:xfrm rot="5400000">
              <a:off x="2134638" y="4010922"/>
              <a:ext cx="190757" cy="524760"/>
            </a:xfrm>
            <a:prstGeom prst="bentConnector3">
              <a:avLst>
                <a:gd name="adj1" fmla="val -3229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40" idx="0"/>
            </p:cNvCxnSpPr>
            <p:nvPr/>
          </p:nvCxnSpPr>
          <p:spPr>
            <a:xfrm rot="16200000" flipH="1">
              <a:off x="2668565" y="4001754"/>
              <a:ext cx="190757" cy="543095"/>
            </a:xfrm>
            <a:prstGeom prst="bentConnector3">
              <a:avLst>
                <a:gd name="adj1" fmla="val -24808"/>
              </a:avLst>
            </a:prstGeom>
            <a:noFill/>
            <a:ln w="19050" cap="flat" cmpd="sng">
              <a:solidFill>
                <a:schemeClr val="bg1">
                  <a:lumMod val="85000"/>
                </a:schemeClr>
              </a:solidFill>
              <a:prstDash val="solid"/>
              <a:round/>
              <a:headEnd type="none" w="med" len="med"/>
              <a:tailEnd type="stealth" w="lg" len="lg"/>
            </a:ln>
          </p:spPr>
        </p:cxnSp>
        <p:pic>
          <p:nvPicPr>
            <p:cNvPr id="544" name="Shape 544"/>
            <p:cNvPicPr preferRelativeResize="0"/>
            <p:nvPr/>
          </p:nvPicPr>
          <p:blipFill rotWithShape="1">
            <a:blip r:embed="rId5">
              <a:alphaModFix/>
            </a:blip>
            <a:srcRect/>
            <a:stretch/>
          </p:blipFill>
          <p:spPr>
            <a:xfrm>
              <a:off x="617402" y="4563841"/>
              <a:ext cx="648220" cy="164130"/>
            </a:xfrm>
            <a:prstGeom prst="rect">
              <a:avLst/>
            </a:prstGeom>
            <a:noFill/>
            <a:ln>
              <a:noFill/>
            </a:ln>
          </p:spPr>
        </p:pic>
        <p:pic>
          <p:nvPicPr>
            <p:cNvPr id="545" name="Shape 545"/>
            <p:cNvPicPr preferRelativeResize="0"/>
            <p:nvPr/>
          </p:nvPicPr>
          <p:blipFill rotWithShape="1">
            <a:blip r:embed="rId6">
              <a:alphaModFix/>
            </a:blip>
            <a:srcRect/>
            <a:stretch/>
          </p:blipFill>
          <p:spPr>
            <a:xfrm>
              <a:off x="2706447" y="4503186"/>
              <a:ext cx="542436" cy="219842"/>
            </a:xfrm>
            <a:prstGeom prst="rect">
              <a:avLst/>
            </a:prstGeom>
            <a:noFill/>
            <a:ln>
              <a:noFill/>
            </a:ln>
          </p:spPr>
        </p:pic>
        <p:pic>
          <p:nvPicPr>
            <p:cNvPr id="546" name="Shape 546"/>
            <p:cNvPicPr preferRelativeResize="0"/>
            <p:nvPr/>
          </p:nvPicPr>
          <p:blipFill rotWithShape="1">
            <a:blip r:embed="rId7">
              <a:alphaModFix/>
            </a:blip>
            <a:srcRect l="4286"/>
            <a:stretch/>
          </p:blipFill>
          <p:spPr>
            <a:xfrm>
              <a:off x="1635104" y="4511572"/>
              <a:ext cx="596066" cy="198040"/>
            </a:xfrm>
            <a:prstGeom prst="rect">
              <a:avLst/>
            </a:prstGeom>
            <a:noFill/>
            <a:ln>
              <a:noFill/>
            </a:ln>
          </p:spPr>
        </p:pic>
        <p:sp>
          <p:nvSpPr>
            <p:cNvPr id="549" name="Shape 549"/>
            <p:cNvSpPr/>
            <p:nvPr/>
          </p:nvSpPr>
          <p:spPr>
            <a:xfrm>
              <a:off x="1383911" y="1986416"/>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979199"/>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2009081"/>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61" name="Shape 540"/>
            <p:cNvPicPr preferRelativeResize="0"/>
            <p:nvPr/>
          </p:nvPicPr>
          <p:blipFill rotWithShape="1">
            <a:blip r:embed="rId4">
              <a:alphaModFix/>
            </a:blip>
            <a:srcRect b="-4013"/>
            <a:stretch/>
          </p:blipFill>
          <p:spPr>
            <a:xfrm>
              <a:off x="3583262" y="4368681"/>
              <a:ext cx="1010802" cy="527415"/>
            </a:xfrm>
            <a:prstGeom prst="rect">
              <a:avLst/>
            </a:prstGeom>
            <a:noFill/>
            <a:ln>
              <a:noFill/>
            </a:ln>
          </p:spPr>
        </p:pic>
        <p:pic>
          <p:nvPicPr>
            <p:cNvPr id="5" name="Picture 4"/>
            <p:cNvPicPr>
              <a:picLocks noChangeAspect="1"/>
            </p:cNvPicPr>
            <p:nvPr/>
          </p:nvPicPr>
          <p:blipFill>
            <a:blip r:embed="rId8"/>
            <a:stretch>
              <a:fillRect/>
            </a:stretch>
          </p:blipFill>
          <p:spPr>
            <a:xfrm>
              <a:off x="3747500" y="4496193"/>
              <a:ext cx="643491" cy="213419"/>
            </a:xfrm>
            <a:prstGeom prst="rect">
              <a:avLst/>
            </a:prstGeom>
          </p:spPr>
        </p:pic>
        <p:cxnSp>
          <p:nvCxnSpPr>
            <p:cNvPr id="67" name="Shape 541"/>
            <p:cNvCxnSpPr>
              <a:stCxn id="547" idx="2"/>
              <a:endCxn id="61" idx="0"/>
            </p:cNvCxnSpPr>
            <p:nvPr/>
          </p:nvCxnSpPr>
          <p:spPr>
            <a:xfrm rot="16200000" flipH="1">
              <a:off x="3195151" y="3475168"/>
              <a:ext cx="190757" cy="1596267"/>
            </a:xfrm>
            <a:prstGeom prst="bentConnector3">
              <a:avLst>
                <a:gd name="adj1" fmla="val -4725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861870"/>
              <a:ext cx="4230606" cy="316054"/>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2700000">
              <a:off x="3721315" y="3979262"/>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551382"/>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grp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62180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7001927"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874068"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5627508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a:t>
            </a:r>
            <a:r>
              <a:rPr lang="en-US" sz="2800" dirty="0">
                <a:solidFill>
                  <a:srgbClr val="2C95DD"/>
                </a:solidFill>
              </a:rPr>
              <a:t>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sp>
        <p:nvSpPr>
          <p:cNvPr id="943" name="Shape 943"/>
          <p:cNvSpPr txBox="1"/>
          <p:nvPr/>
        </p:nvSpPr>
        <p:spPr>
          <a:xfrm>
            <a:off x="623454" y="1498520"/>
            <a:ext cx="7897089"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AE9E"/>
              </a:buClr>
              <a:buSzPct val="25000"/>
              <a:buFont typeface="Arial"/>
              <a:buNone/>
            </a:pPr>
            <a:r>
              <a:rPr lang="en-US" sz="3600" b="1" i="0" u="none" strike="noStrike" cap="none">
                <a:solidFill>
                  <a:srgbClr val="00AE9E"/>
                </a:solidFill>
                <a:latin typeface="Arial"/>
                <a:ea typeface="Arial"/>
                <a:cs typeface="Arial"/>
                <a:sym typeface="Arial"/>
                <a:rtl val="0"/>
              </a:rPr>
              <a:t>Auditing and Logging</a:t>
            </a:r>
          </a:p>
        </p:txBody>
      </p:sp>
      <p:sp>
        <p:nvSpPr>
          <p:cNvPr id="944" name="Shape 944"/>
          <p:cNvSpPr txBox="1"/>
          <p:nvPr/>
        </p:nvSpPr>
        <p:spPr>
          <a:xfrm>
            <a:off x="623454" y="2121385"/>
            <a:ext cx="7897089" cy="4462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300" b="0" i="0" u="none" strike="noStrike" cap="none">
                <a:solidFill>
                  <a:srgbClr val="FFFFFF"/>
                </a:solidFill>
                <a:latin typeface="Arial"/>
                <a:ea typeface="Arial"/>
                <a:cs typeface="Arial"/>
                <a:sym typeface="Arial"/>
                <a:rtl val="0"/>
              </a:rPr>
              <a:t>Inside of a Highly Distributed System</a:t>
            </a: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2" name="Shape 423"/>
          <p:cNvSpPr/>
          <p:nvPr/>
        </p:nvSpPr>
        <p:spPr>
          <a:xfrm>
            <a:off x="3900795" y="3408122"/>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011255" y="3624730"/>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3200" b="0" i="0" u="none" strike="noStrike" cap="none">
                <a:solidFill>
                  <a:srgbClr val="008881"/>
                </a:solidFill>
                <a:latin typeface="Arial"/>
                <a:ea typeface="Arial"/>
                <a:cs typeface="Arial"/>
                <a:sym typeface="Arial"/>
                <a:rtl val="0"/>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a:solidFill>
                  <a:srgbClr val="4D4D4D"/>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chemeClr val="dk1"/>
              </a:buClr>
              <a:buSzPct val="100000"/>
              <a:buFont typeface="Noto Sans Symbols"/>
              <a:buChar char="•"/>
            </a:pPr>
            <a:r>
              <a:rPr lang="en-US" sz="1600" b="0" i="0" u="none" strike="noStrike" cap="none">
                <a:solidFill>
                  <a:schemeClr val="dk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chemeClr val="dk1"/>
              </a:buClr>
              <a:buSzPct val="100000"/>
              <a:buFont typeface="Verdana"/>
              <a:buChar char="–"/>
            </a:pPr>
            <a:r>
              <a:rPr lang="en-US" sz="1600" b="0" i="0" u="none" strike="noStrike" cap="none">
                <a:solidFill>
                  <a:schemeClr val="dk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0" i="0" u="none" strike="noStrike" cap="none">
                <a:solidFill>
                  <a:schemeClr val="dk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33928A"/>
              </a:buClr>
              <a:buSzPct val="100000"/>
              <a:buFont typeface="Verdana"/>
              <a:buChar char="–"/>
            </a:pPr>
            <a:r>
              <a:rPr lang="en-US" sz="1600" b="0" i="0" u="none" strike="noStrike" cap="none">
                <a:solidFill>
                  <a:schemeClr val="dk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chemeClr val="dk1"/>
              </a:buClr>
              <a:buSzPct val="100000"/>
              <a:buFont typeface="Verdana"/>
              <a:buChar char="–"/>
            </a:pPr>
            <a:r>
              <a:rPr lang="en-US" sz="1600" b="0" i="0" u="none" strike="noStrike" cap="none">
                <a:solidFill>
                  <a:schemeClr val="dk1"/>
                </a:solidFill>
                <a:latin typeface="Arial"/>
                <a:ea typeface="Arial"/>
                <a:cs typeface="Arial"/>
                <a:sym typeface="Arial"/>
                <a:rtl val="0"/>
              </a:rPr>
              <a:t>Every </a:t>
            </a:r>
            <a:r>
              <a:rPr lang="en-US" sz="1600" b="0" i="0" u="none" strike="noStrike" cap="none">
                <a:solidFill>
                  <a:schemeClr val="dk1"/>
                </a:solidFill>
                <a:latin typeface="Courier New"/>
                <a:ea typeface="Courier New"/>
                <a:cs typeface="Courier New"/>
                <a:sym typeface="Courier New"/>
                <a:rtl val="0"/>
              </a:rPr>
              <a:t>stdout</a:t>
            </a:r>
            <a:r>
              <a:rPr lang="en-US" sz="1600" b="0" i="0" u="none" strike="noStrike" cap="none">
                <a:solidFill>
                  <a:schemeClr val="dk1"/>
                </a:solidFill>
                <a:latin typeface="Arial"/>
                <a:ea typeface="Arial"/>
                <a:cs typeface="Arial"/>
                <a:sym typeface="Arial"/>
                <a:rtl val="0"/>
              </a:rPr>
              <a:t> and </a:t>
            </a:r>
            <a:r>
              <a:rPr lang="en-US" sz="1600" b="0" i="0" u="none" strike="noStrike" cap="none">
                <a:solidFill>
                  <a:schemeClr val="dk1"/>
                </a:solidFill>
                <a:latin typeface="Courier New"/>
                <a:ea typeface="Courier New"/>
                <a:cs typeface="Courier New"/>
                <a:sym typeface="Courier New"/>
                <a:rtl val="0"/>
              </a:rPr>
              <a:t>stderr</a:t>
            </a:r>
            <a:r>
              <a:rPr lang="en-US" sz="1600" b="0" i="0" u="none" strike="noStrike" cap="none">
                <a:solidFill>
                  <a:schemeClr val="dk1"/>
                </a:solidFill>
                <a:latin typeface="Arial"/>
                <a:ea typeface="Arial"/>
                <a:cs typeface="Arial"/>
                <a:sym typeface="Arial"/>
                <a:rtl val="0"/>
              </a:rPr>
              <a:t> from all apps and</a:t>
            </a:r>
            <a:br>
              <a:rPr lang="en-US" sz="1600" b="0" i="0" u="none" strike="noStrike" cap="none">
                <a:solidFill>
                  <a:schemeClr val="dk1"/>
                </a:solidFill>
                <a:latin typeface="Arial"/>
                <a:ea typeface="Arial"/>
                <a:cs typeface="Arial"/>
                <a:sym typeface="Arial"/>
                <a:rtl val="0"/>
              </a:rPr>
            </a:br>
            <a:r>
              <a:rPr lang="en-US" sz="1600" b="0" i="0" u="none" strike="noStrike" cap="none">
                <a:solidFill>
                  <a:schemeClr val="dk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chemeClr val="dk1"/>
              </a:buClr>
              <a:buSzPct val="100000"/>
              <a:buFont typeface="Verdana"/>
              <a:buChar char="–"/>
            </a:pPr>
            <a:r>
              <a:rPr lang="en-US" sz="1600" b="0" i="0" u="none" strike="noStrike" cap="none">
                <a:solidFill>
                  <a:schemeClr val="dk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0" i="0" u="none" strike="noStrike" cap="none">
                <a:solidFill>
                  <a:schemeClr val="dk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chemeClr val="accent1"/>
              </a:buClr>
              <a:buSzPct val="100000"/>
              <a:buFont typeface="Verdana"/>
              <a:buChar char="–"/>
            </a:pPr>
            <a:r>
              <a:rPr lang="en-US" sz="1600" b="0" i="0" u="none" strike="noStrike" cap="none">
                <a:solidFill>
                  <a:schemeClr val="dk1"/>
                </a:solidFill>
                <a:latin typeface="Arial"/>
                <a:ea typeface="Arial"/>
                <a:cs typeface="Arial"/>
                <a:sym typeface="Arial"/>
                <a:rtl val="0"/>
              </a:rPr>
              <a:t>AppDynamics, New Relic, Splunk,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a:solidFill>
                  <a:schemeClr val="dk2"/>
                </a:solidFill>
                <a:latin typeface="Arial"/>
                <a:ea typeface="Arial"/>
                <a:cs typeface="Arial"/>
                <a:sym typeface="Arial"/>
                <a:rtl val="0"/>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tl val="0"/>
              </a:rPr>
              <a:t>Platform Operations Logging Firehose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a:solidFill>
                  <a:schemeClr val="dk2"/>
                </a:solidFill>
                <a:latin typeface="Arial"/>
                <a:ea typeface="Arial"/>
                <a:cs typeface="Arial"/>
                <a:sym typeface="Arial"/>
                <a:rtl val="0"/>
              </a:rPr>
              <a:t>Application Operations Logging &amp; Metrics</a:t>
            </a:r>
          </a:p>
        </p:txBody>
      </p:sp>
      <p:pic>
        <p:nvPicPr>
          <p:cNvPr id="965" name="Shape 965"/>
          <p:cNvPicPr preferRelativeResize="0"/>
          <p:nvPr/>
        </p:nvPicPr>
        <p:blipFill rotWithShape="1">
          <a:blip r:embed="rId3">
            <a:alphaModFix/>
          </a:blip>
          <a:srcRect/>
          <a:stretch/>
        </p:blipFill>
        <p:spPr>
          <a:xfrm>
            <a:off x="372568" y="956082"/>
            <a:ext cx="3189411" cy="1788091"/>
          </a:xfrm>
          <a:prstGeom prst="rect">
            <a:avLst/>
          </a:prstGeom>
          <a:noFill/>
          <a:ln>
            <a:noFill/>
          </a:ln>
        </p:spPr>
      </p:pic>
      <p:sp>
        <p:nvSpPr>
          <p:cNvPr id="966" name="Shape 966"/>
          <p:cNvSpPr txBox="1"/>
          <p:nvPr/>
        </p:nvSpPr>
        <p:spPr>
          <a:xfrm>
            <a:off x="3561980" y="1102048"/>
            <a:ext cx="4518169"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tl val="0"/>
              </a:rPr>
              <a:t>Self-service per-application APM dashboards</a:t>
            </a:r>
          </a:p>
        </p:txBody>
      </p:sp>
      <p:pic>
        <p:nvPicPr>
          <p:cNvPr id="967" name="Shape 967"/>
          <p:cNvPicPr preferRelativeResize="0"/>
          <p:nvPr/>
        </p:nvPicPr>
        <p:blipFill rotWithShape="1">
          <a:blip r:embed="rId4">
            <a:alphaModFix/>
          </a:blip>
          <a:srcRect/>
          <a:stretch/>
        </p:blipFill>
        <p:spPr>
          <a:xfrm>
            <a:off x="58708" y="3036106"/>
            <a:ext cx="5561380" cy="1364026"/>
          </a:xfrm>
          <a:prstGeom prst="rect">
            <a:avLst/>
          </a:prstGeom>
          <a:noFill/>
          <a:ln>
            <a:noFill/>
          </a:ln>
        </p:spPr>
      </p:pic>
      <p:sp>
        <p:nvSpPr>
          <p:cNvPr id="968" name="Shape 968"/>
          <p:cNvSpPr txBox="1"/>
          <p:nvPr/>
        </p:nvSpPr>
        <p:spPr>
          <a:xfrm>
            <a:off x="5853910" y="3333460"/>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tl val="0"/>
              </a:rPr>
              <a:t>Per-application log-streams including relevant CF Router activity </a:t>
            </a:r>
          </a:p>
        </p:txBody>
      </p:sp>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pic>
        <p:nvPicPr>
          <p:cNvPr id="16" name="Picture 15"/>
          <p:cNvPicPr>
            <a:picLocks noChangeAspect="1"/>
          </p:cNvPicPr>
          <p:nvPr/>
        </p:nvPicPr>
        <p:blipFill>
          <a:blip r:embed="rId4"/>
          <a:stretch>
            <a:fillRect/>
          </a:stretch>
        </p:blipFill>
        <p:spPr>
          <a:xfrm>
            <a:off x="2845366" y="2406462"/>
            <a:ext cx="3453268" cy="738284"/>
          </a:xfrm>
          <a:prstGeom prst="rect">
            <a:avLst/>
          </a:prstGeom>
        </p:spPr>
      </p:pic>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err="1" smtClean="0">
                <a:solidFill>
                  <a:schemeClr val="bg1"/>
                </a:solidFill>
              </a:rPr>
              <a:t>git</a:t>
            </a:r>
            <a:r>
              <a:rPr lang="en-US" sz="1800" dirty="0">
                <a:solidFill>
                  <a:schemeClr val="bg1"/>
                </a:solidFill>
              </a:rPr>
              <a:t> clone </a:t>
            </a:r>
            <a:r>
              <a:rPr lang="en-US" sz="1800" dirty="0">
                <a:solidFill>
                  <a:schemeClr val="bg1"/>
                </a:solidFill>
                <a:hlinkClick r:id="rId2"/>
              </a:rPr>
              <a:t>https://github.com/cbusch-pivotal/Cloud-Native-</a:t>
            </a:r>
            <a:r>
              <a:rPr lang="en-US" sz="1800" dirty="0" smtClean="0">
                <a:solidFill>
                  <a:schemeClr val="bg1"/>
                </a:solidFill>
                <a:hlinkClick r:id="rId2"/>
              </a:rPr>
              <a:t>Workshop.git</a:t>
            </a:r>
            <a:endParaRPr lang="en-US" sz="1800" dirty="0" smtClean="0">
              <a:solidFill>
                <a:schemeClr val="bg1"/>
              </a:solidFill>
            </a:endParaRP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a:solidFill>
                  <a:schemeClr val="bg1"/>
                </a:solidFill>
                <a:hlinkClick r:id="rId3"/>
              </a:rPr>
              <a:t>https://github.com/cbusch-pivotal/Cloud-Native-</a:t>
            </a:r>
            <a:r>
              <a:rPr lang="en-US" sz="1800" dirty="0" smtClean="0">
                <a:solidFill>
                  <a:schemeClr val="bg1"/>
                </a:solidFill>
                <a:hlinkClick r:id="rId3"/>
              </a:rPr>
              <a:t>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287053"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3433738"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4580422"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2495185"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4776344"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3625783" y="4133352"/>
            <a:ext cx="662190" cy="219401"/>
          </a:xfrm>
          <a:prstGeom prst="rect">
            <a:avLst/>
          </a:prstGeom>
          <a:noFill/>
          <a:ln>
            <a:noFill/>
          </a:ln>
        </p:spPr>
      </p:pic>
      <p:pic>
        <p:nvPicPr>
          <p:cNvPr id="63" name="Shape 540"/>
          <p:cNvPicPr preferRelativeResize="0"/>
          <p:nvPr/>
        </p:nvPicPr>
        <p:blipFill rotWithShape="1">
          <a:blip r:embed="rId19">
            <a:alphaModFix/>
          </a:blip>
          <a:srcRect b="-4013"/>
          <a:stretch/>
        </p:blipFill>
        <p:spPr>
          <a:xfrm>
            <a:off x="5736178" y="3975045"/>
            <a:ext cx="1071020" cy="584303"/>
          </a:xfrm>
          <a:prstGeom prst="rect">
            <a:avLst/>
          </a:prstGeom>
          <a:noFill/>
          <a:ln>
            <a:noFill/>
          </a:ln>
        </p:spPr>
      </p:pic>
      <p:pic>
        <p:nvPicPr>
          <p:cNvPr id="64" name="Picture 63"/>
          <p:cNvPicPr>
            <a:picLocks noChangeAspect="1"/>
          </p:cNvPicPr>
          <p:nvPr/>
        </p:nvPicPr>
        <p:blipFill>
          <a:blip r:embed="rId20"/>
          <a:stretch>
            <a:fillRect/>
          </a:stretch>
        </p:blipFill>
        <p:spPr>
          <a:xfrm>
            <a:off x="5900416" y="4102557"/>
            <a:ext cx="712900" cy="236439"/>
          </a:xfrm>
          <a:prstGeom prst="rect">
            <a:avLst/>
          </a:prstGeom>
        </p:spPr>
      </p:pic>
    </p:spTree>
    <p:extLst>
      <p:ext uri="{BB962C8B-B14F-4D97-AF65-F5344CB8AC3E}">
        <p14:creationId xmlns:p14="http://schemas.microsoft.com/office/powerpoint/2010/main" val="311967176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6535297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2541436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28484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3030724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18" name="Picture 17"/>
          <p:cNvPicPr>
            <a:picLocks noChangeAspect="1"/>
          </p:cNvPicPr>
          <p:nvPr/>
        </p:nvPicPr>
        <p:blipFill>
          <a:blip r:embed="rId3"/>
          <a:stretch>
            <a:fillRect/>
          </a:stretch>
        </p:blipFill>
        <p:spPr>
          <a:xfrm>
            <a:off x="4764339" y="1740810"/>
            <a:ext cx="4223443" cy="2196190"/>
          </a:xfrm>
          <a:prstGeom prst="rect">
            <a:avLst/>
          </a:prstGeom>
        </p:spPr>
      </p:pic>
      <p:pic>
        <p:nvPicPr>
          <p:cNvPr id="3" name="Picture 2"/>
          <p:cNvPicPr>
            <a:picLocks noChangeAspect="1"/>
          </p:cNvPicPr>
          <p:nvPr/>
        </p:nvPicPr>
        <p:blipFill>
          <a:blip r:embed="rId4"/>
          <a:stretch>
            <a:fillRect/>
          </a:stretch>
        </p:blipFill>
        <p:spPr>
          <a:xfrm>
            <a:off x="7882923" y="89598"/>
            <a:ext cx="1180449" cy="1180449"/>
          </a:xfrm>
          <a:prstGeom prst="rect">
            <a:avLst/>
          </a:prstGeom>
        </p:spPr>
      </p:pic>
    </p:spTree>
    <p:extLst>
      <p:ext uri="{BB962C8B-B14F-4D97-AF65-F5344CB8AC3E}">
        <p14:creationId xmlns:p14="http://schemas.microsoft.com/office/powerpoint/2010/main" val="147857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3" name="Picture 2"/>
          <p:cNvPicPr>
            <a:picLocks noChangeAspect="1"/>
          </p:cNvPicPr>
          <p:nvPr/>
        </p:nvPicPr>
        <p:blipFill>
          <a:blip r:embed="rId3"/>
          <a:stretch>
            <a:fillRect/>
          </a:stretch>
        </p:blipFill>
        <p:spPr>
          <a:xfrm>
            <a:off x="4424870" y="1469214"/>
            <a:ext cx="4459817" cy="2953905"/>
          </a:xfrm>
          <a:prstGeom prst="rect">
            <a:avLst/>
          </a:prstGeom>
        </p:spPr>
      </p:pic>
      <p:pic>
        <p:nvPicPr>
          <p:cNvPr id="5" name="Picture 4"/>
          <p:cNvPicPr>
            <a:picLocks noChangeAspect="1"/>
          </p:cNvPicPr>
          <p:nvPr/>
        </p:nvPicPr>
        <p:blipFill>
          <a:blip r:embed="rId4"/>
          <a:stretch>
            <a:fillRect/>
          </a:stretch>
        </p:blipFill>
        <p:spPr>
          <a:xfrm>
            <a:off x="7885656" y="95710"/>
            <a:ext cx="1184504" cy="1184504"/>
          </a:xfrm>
          <a:prstGeom prst="rect">
            <a:avLst/>
          </a:prstGeom>
        </p:spPr>
      </p:pic>
    </p:spTree>
    <p:extLst>
      <p:ext uri="{BB962C8B-B14F-4D97-AF65-F5344CB8AC3E}">
        <p14:creationId xmlns:p14="http://schemas.microsoft.com/office/powerpoint/2010/main" val="351300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21060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742949"/>
            <a:ext cx="1600200" cy="3378199"/>
          </a:xfrm>
          <a:prstGeom prst="rect">
            <a:avLst/>
          </a:prstGeom>
        </p:spPr>
      </p:pic>
    </p:spTree>
    <p:extLst>
      <p:ext uri="{BB962C8B-B14F-4D97-AF65-F5344CB8AC3E}">
        <p14:creationId xmlns:p14="http://schemas.microsoft.com/office/powerpoint/2010/main" val="948453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381001" y="993321"/>
            <a:ext cx="4292600" cy="1447800"/>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control / security</a:t>
            </a: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430" y="1197430"/>
            <a:ext cx="4285649" cy="2764064"/>
          </a:xfrm>
          <a:prstGeom prst="rect">
            <a:avLst/>
          </a:prstGeom>
        </p:spPr>
      </p:pic>
    </p:spTree>
    <p:extLst>
      <p:ext uri="{BB962C8B-B14F-4D97-AF65-F5344CB8AC3E}">
        <p14:creationId xmlns:p14="http://schemas.microsoft.com/office/powerpoint/2010/main" val="324632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24025" y="1200150"/>
            <a:ext cx="3990975"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grpSp>
        <p:nvGrpSpPr>
          <p:cNvPr id="63" name="Group 62"/>
          <p:cNvGrpSpPr/>
          <p:nvPr/>
        </p:nvGrpSpPr>
        <p:grpSpPr>
          <a:xfrm>
            <a:off x="3976503" y="2648852"/>
            <a:ext cx="1533402" cy="443726"/>
            <a:chOff x="4038600" y="2305109"/>
            <a:chExt cx="1533402" cy="443726"/>
          </a:xfrm>
        </p:grpSpPr>
        <p:sp>
          <p:nvSpPr>
            <p:cNvPr id="61" name="Rounded Rectangle 60"/>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Message Bus</a:t>
              </a:r>
              <a:endParaRPr lang="en-US" sz="1200" b="1" dirty="0">
                <a:solidFill>
                  <a:schemeClr val="bg1"/>
                </a:solidFill>
                <a:latin typeface="+mn-lt"/>
                <a:ea typeface="+mn-ea"/>
              </a:endParaRPr>
            </a:p>
          </p:txBody>
        </p:sp>
        <p:sp>
          <p:nvSpPr>
            <p:cNvPr id="62"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a:spLocks noGrp="1"/>
          </p:cNvSpPr>
          <p:nvPr>
            <p:ph type="title"/>
          </p:nvPr>
        </p:nvSpPr>
        <p:spPr>
          <a:xfrm>
            <a:off x="366713" y="325438"/>
            <a:ext cx="8410575" cy="460375"/>
          </a:xfrm>
        </p:spPr>
        <p:txBody>
          <a:bodyPr/>
          <a:lstStyle/>
          <a:p>
            <a:r>
              <a:rPr lang="en-US" sz="2800" dirty="0">
                <a:solidFill>
                  <a:srgbClr val="2C95DD"/>
                </a:solidFill>
                <a:sym typeface="Helvetica"/>
              </a:rPr>
              <a:t>Deploying the CF Runtime with </a:t>
            </a:r>
            <a:br>
              <a:rPr lang="en-US" sz="2800" dirty="0">
                <a:solidFill>
                  <a:srgbClr val="2C95DD"/>
                </a:solidFill>
                <a:sym typeface="Helvetica"/>
              </a:rPr>
            </a:br>
            <a:r>
              <a:rPr lang="en-US" sz="2800" dirty="0">
                <a:solidFill>
                  <a:srgbClr val="2C95DD"/>
                </a:solidFill>
                <a:sym typeface="Helvetica"/>
              </a:rPr>
              <a:t>Cloud Foundry </a:t>
            </a:r>
            <a:r>
              <a:rPr lang="en-US" sz="2800" i="1" dirty="0">
                <a:solidFill>
                  <a:srgbClr val="2C95DD"/>
                </a:solidFill>
                <a:sym typeface="Helvetica"/>
              </a:rPr>
              <a:t>BOSH</a:t>
            </a:r>
          </a:p>
        </p:txBody>
      </p:sp>
      <p:sp>
        <p:nvSpPr>
          <p:cNvPr id="6" name="Rounded Rectangle 5"/>
          <p:cNvSpPr/>
          <p:nvPr/>
        </p:nvSpPr>
        <p:spPr>
          <a:xfrm>
            <a:off x="5715000" y="1200150"/>
            <a:ext cx="3085552"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 name="Rectangle 6"/>
          <p:cNvSpPr/>
          <p:nvPr/>
        </p:nvSpPr>
        <p:spPr>
          <a:xfrm>
            <a:off x="7010400" y="39550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9" name="Rectangle 8"/>
          <p:cNvSpPr/>
          <p:nvPr/>
        </p:nvSpPr>
        <p:spPr>
          <a:xfrm>
            <a:off x="2743200" y="3678019"/>
            <a:ext cx="2878329"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       Operations Manager/BOSH</a:t>
            </a:r>
            <a:endParaRPr lang="en-US" dirty="0">
              <a:solidFill>
                <a:prstClr val="black"/>
              </a:solidFill>
              <a:latin typeface="Calibri"/>
            </a:endParaRPr>
          </a:p>
        </p:txBody>
      </p:sp>
      <p:grpSp>
        <p:nvGrpSpPr>
          <p:cNvPr id="31" name="Group 30"/>
          <p:cNvGrpSpPr/>
          <p:nvPr/>
        </p:nvGrpSpPr>
        <p:grpSpPr>
          <a:xfrm>
            <a:off x="1943954" y="1384374"/>
            <a:ext cx="1533402" cy="443726"/>
            <a:chOff x="810567" y="1384374"/>
            <a:chExt cx="1533402" cy="443726"/>
          </a:xfrm>
        </p:grpSpPr>
        <p:sp>
          <p:nvSpPr>
            <p:cNvPr id="14" name="Rounded Rectangle 13"/>
            <p:cNvSpPr>
              <a:spLocks noChangeArrowheads="1"/>
            </p:cNvSpPr>
            <p:nvPr/>
          </p:nvSpPr>
          <p:spPr bwMode="auto">
            <a:xfrm>
              <a:off x="810567" y="138437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5" name="Oval 194"/>
            <p:cNvSpPr/>
            <p:nvPr/>
          </p:nvSpPr>
          <p:spPr>
            <a:xfrm>
              <a:off x="874073" y="149837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976503" y="1794381"/>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BOSH Director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943954" y="2221766"/>
            <a:ext cx="1533402" cy="443726"/>
            <a:chOff x="2155869" y="1384375"/>
            <a:chExt cx="1533402" cy="443726"/>
          </a:xfrm>
        </p:grpSpPr>
        <p:sp>
          <p:nvSpPr>
            <p:cNvPr id="22" name="Rounded Rectangle 21"/>
            <p:cNvSpPr>
              <a:spLocks noChangeArrowheads="1"/>
            </p:cNvSpPr>
            <p:nvPr/>
          </p:nvSpPr>
          <p:spPr bwMode="auto">
            <a:xfrm>
              <a:off x="2155869" y="1384375"/>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Blobs</a:t>
              </a:r>
              <a:endParaRPr lang="en-US" sz="1200" b="1" dirty="0">
                <a:solidFill>
                  <a:schemeClr val="bg1"/>
                </a:solidFill>
                <a:latin typeface="+mn-lt"/>
                <a:ea typeface="+mn-ea"/>
              </a:endParaRPr>
            </a:p>
          </p:txBody>
        </p:sp>
        <p:sp>
          <p:nvSpPr>
            <p:cNvPr id="19" name="Teardrop 18"/>
            <p:cNvSpPr/>
            <p:nvPr/>
          </p:nvSpPr>
          <p:spPr>
            <a:xfrm rot="18900000">
              <a:off x="2241491" y="154753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943954" y="3059158"/>
            <a:ext cx="1533402" cy="443726"/>
            <a:chOff x="3495798" y="1384374"/>
            <a:chExt cx="1533402" cy="443726"/>
          </a:xfrm>
        </p:grpSpPr>
        <p:sp>
          <p:nvSpPr>
            <p:cNvPr id="27" name="Rounded Rectangle 26"/>
            <p:cNvSpPr>
              <a:spLocks noChangeArrowheads="1"/>
            </p:cNvSpPr>
            <p:nvPr/>
          </p:nvSpPr>
          <p:spPr bwMode="auto">
            <a:xfrm>
              <a:off x="3495798" y="138437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28" name="Heart 27"/>
            <p:cNvSpPr/>
            <p:nvPr/>
          </p:nvSpPr>
          <p:spPr>
            <a:xfrm>
              <a:off x="3549266" y="1516358"/>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p:cNvSpPr>
            <a:spLocks noChangeArrowheads="1"/>
          </p:cNvSpPr>
          <p:nvPr/>
        </p:nvSpPr>
        <p:spPr bwMode="auto">
          <a:xfrm>
            <a:off x="181591" y="2886075"/>
            <a:ext cx="1390650" cy="1514474"/>
          </a:xfrm>
          <a:prstGeom prst="roundRect">
            <a:avLst>
              <a:gd name="adj" fmla="val 7448"/>
            </a:avLst>
          </a:prstGeom>
          <a:solidFill>
            <a:srgbClr val="33928A">
              <a:alpha val="50195"/>
            </a:srgbClr>
          </a:solidFill>
          <a:ln w="25400">
            <a:solidFill>
              <a:schemeClr val="bg1"/>
            </a:solidFill>
            <a:round/>
            <a:headEnd/>
            <a:tailEnd/>
          </a:ln>
          <a:effectLst>
            <a:outerShdw blurRad="40000" dist="20000" dir="5400000" rotWithShape="0">
              <a:srgbClr val="808080">
                <a:alpha val="37999"/>
              </a:srgbClr>
            </a:outerShdw>
          </a:effectLst>
        </p:spPr>
        <p:txBody>
          <a:bodyPr anchor="t"/>
          <a:lstStyle/>
          <a:p>
            <a:pPr>
              <a:spcAft>
                <a:spcPts val="600"/>
              </a:spcAft>
            </a:pPr>
            <a:r>
              <a:rPr lang="en-US" sz="1400" b="1" dirty="0"/>
              <a:t>Deployment</a:t>
            </a:r>
          </a:p>
          <a:p>
            <a:pPr marL="119063" indent="-119063">
              <a:buFont typeface="Arial"/>
              <a:buChar char="•"/>
            </a:pPr>
            <a:r>
              <a:rPr lang="en-US" sz="1400" dirty="0"/>
              <a:t>Packages</a:t>
            </a:r>
          </a:p>
          <a:p>
            <a:pPr marL="285750" lvl="1" indent="-114300">
              <a:buFont typeface="Arial"/>
              <a:buChar char="•"/>
            </a:pPr>
            <a:r>
              <a:rPr lang="en-US" sz="1400" dirty="0"/>
              <a:t>Blobs</a:t>
            </a:r>
          </a:p>
          <a:p>
            <a:pPr marL="285750" lvl="1" indent="-114300">
              <a:buFont typeface="Arial"/>
              <a:buChar char="•"/>
            </a:pPr>
            <a:r>
              <a:rPr lang="en-US" sz="1400" dirty="0"/>
              <a:t>Source</a:t>
            </a:r>
          </a:p>
          <a:p>
            <a:pPr marL="119063" indent="-119063">
              <a:buFont typeface="Arial"/>
              <a:buChar char="•"/>
            </a:pPr>
            <a:r>
              <a:rPr lang="en-US" sz="1400" dirty="0" smtClean="0"/>
              <a:t>Jobs</a:t>
            </a:r>
            <a:endParaRPr lang="en-US" sz="1400" dirty="0"/>
          </a:p>
          <a:p>
            <a:pPr marL="119063" indent="-119063">
              <a:buFont typeface="Arial"/>
              <a:buChar char="•"/>
            </a:pPr>
            <a:r>
              <a:rPr lang="en-US" sz="1400" dirty="0" smtClean="0"/>
              <a:t>Manifest</a:t>
            </a:r>
            <a:endParaRPr lang="en-US" sz="1400" dirty="0"/>
          </a:p>
        </p:txBody>
      </p:sp>
      <p:sp>
        <p:nvSpPr>
          <p:cNvPr id="39" name="Right Arrow 38"/>
          <p:cNvSpPr/>
          <p:nvPr/>
        </p:nvSpPr>
        <p:spPr>
          <a:xfrm>
            <a:off x="420380" y="162774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Deploy my </a:t>
            </a:r>
            <a:r>
              <a:rPr lang="en-US" sz="1400" i="1" dirty="0" smtClean="0"/>
              <a:t>CF</a:t>
            </a:r>
            <a:endParaRPr lang="en-US" sz="1400" i="1" dirty="0"/>
          </a:p>
        </p:txBody>
      </p:sp>
      <p:pic>
        <p:nvPicPr>
          <p:cNvPr id="40" name="Picture 210" descr="ICON_Person_Q3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591" y="162774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 name="Group 111"/>
          <p:cNvGrpSpPr/>
          <p:nvPr/>
        </p:nvGrpSpPr>
        <p:grpSpPr>
          <a:xfrm>
            <a:off x="5958599" y="1409867"/>
            <a:ext cx="2602716" cy="1033762"/>
            <a:chOff x="5958599" y="1409867"/>
            <a:chExt cx="2602716" cy="1033762"/>
          </a:xfrm>
        </p:grpSpPr>
        <p:sp>
          <p:nvSpPr>
            <p:cNvPr id="59" name="Rounded Rectangle 58"/>
            <p:cNvSpPr>
              <a:spLocks noChangeArrowheads="1"/>
            </p:cNvSpPr>
            <p:nvPr/>
          </p:nvSpPr>
          <p:spPr bwMode="auto">
            <a:xfrm>
              <a:off x="5958599" y="1409867"/>
              <a:ext cx="2602716" cy="1033762"/>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914400" tIns="0" rIns="0" bIns="0" anchor="ctr"/>
            <a:lstStyle/>
            <a:p>
              <a:pPr fontAlgn="auto">
                <a:spcBef>
                  <a:spcPts val="0"/>
                </a:spcBef>
                <a:spcAft>
                  <a:spcPts val="0"/>
                </a:spcAft>
                <a:defRPr/>
              </a:pPr>
              <a:r>
                <a:rPr lang="en-US" sz="1200" b="1" dirty="0" smtClean="0">
                  <a:solidFill>
                    <a:schemeClr val="bg1"/>
                  </a:solidFill>
                  <a:latin typeface="+mn-lt"/>
                  <a:ea typeface="+mn-ea"/>
                </a:rPr>
                <a:t>Worker VMs</a:t>
              </a:r>
              <a:endParaRPr lang="en-US" sz="1200" b="1" dirty="0">
                <a:solidFill>
                  <a:schemeClr val="bg1"/>
                </a:solidFill>
                <a:latin typeface="+mn-lt"/>
                <a:ea typeface="+mn-ea"/>
              </a:endParaRPr>
            </a:p>
          </p:txBody>
        </p:sp>
        <p:grpSp>
          <p:nvGrpSpPr>
            <p:cNvPr id="57" name="Group 56"/>
            <p:cNvGrpSpPr/>
            <p:nvPr/>
          </p:nvGrpSpPr>
          <p:grpSpPr>
            <a:xfrm>
              <a:off x="6034265" y="1504950"/>
              <a:ext cx="751569" cy="871171"/>
              <a:chOff x="6443676" y="1273494"/>
              <a:chExt cx="993333" cy="1151408"/>
            </a:xfrm>
          </p:grpSpPr>
          <p:pic>
            <p:nvPicPr>
              <p:cNvPr id="50"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3676" y="155688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395" y="171048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114" y="186408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7100" y="127349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819" y="142709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8538" y="1580698"/>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8" name="Group 97"/>
          <p:cNvGrpSpPr/>
          <p:nvPr/>
        </p:nvGrpSpPr>
        <p:grpSpPr>
          <a:xfrm>
            <a:off x="5958599" y="2542365"/>
            <a:ext cx="2602716" cy="807464"/>
            <a:chOff x="5958599" y="2542365"/>
            <a:chExt cx="2602716" cy="807464"/>
          </a:xfrm>
        </p:grpSpPr>
        <p:sp>
          <p:nvSpPr>
            <p:cNvPr id="91" name="Rounded Rectangle 90"/>
            <p:cNvSpPr>
              <a:spLocks noChangeArrowheads="1"/>
            </p:cNvSpPr>
            <p:nvPr/>
          </p:nvSpPr>
          <p:spPr bwMode="auto">
            <a:xfrm>
              <a:off x="5958599" y="2542365"/>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err="1" smtClean="0">
                  <a:solidFill>
                    <a:schemeClr val="bg1"/>
                  </a:solidFill>
                </a:rPr>
                <a:t>etcd</a:t>
              </a:r>
              <a:endParaRPr lang="en-US" sz="1200" b="1" dirty="0">
                <a:solidFill>
                  <a:schemeClr val="bg1"/>
                </a:solidFill>
                <a:latin typeface="+mn-lt"/>
                <a:ea typeface="+mn-ea"/>
              </a:endParaRPr>
            </a:p>
          </p:txBody>
        </p:sp>
        <p:pic>
          <p:nvPicPr>
            <p:cNvPr id="93"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744640"/>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7165514" y="2997404"/>
              <a:ext cx="835486" cy="253916"/>
            </a:xfrm>
            <a:prstGeom prst="rect">
              <a:avLst/>
            </a:prstGeom>
            <a:noFill/>
          </p:spPr>
          <p:txBody>
            <a:bodyPr wrap="none" rtlCol="0">
              <a:spAutoFit/>
            </a:bodyPr>
            <a:lstStyle/>
            <a:p>
              <a:pPr algn="r"/>
              <a:r>
                <a:rPr lang="en-US" sz="1050" b="1" dirty="0" smtClean="0">
                  <a:solidFill>
                    <a:schemeClr val="bg1"/>
                  </a:solidFill>
                </a:rPr>
                <a:t>Target VM</a:t>
              </a:r>
            </a:p>
          </p:txBody>
        </p:sp>
        <p:sp>
          <p:nvSpPr>
            <p:cNvPr id="95" name="Teardrop 133"/>
            <p:cNvSpPr/>
            <p:nvPr/>
          </p:nvSpPr>
          <p:spPr>
            <a:xfrm rot="11254553">
              <a:off x="6014829" y="2673763"/>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p:cNvCxnSpPr>
            <a:stCxn id="14" idx="3"/>
          </p:cNvCxnSpPr>
          <p:nvPr/>
        </p:nvCxnSpPr>
        <p:spPr>
          <a:xfrm>
            <a:off x="3477356" y="1606237"/>
            <a:ext cx="499147" cy="188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22" idx="3"/>
          </p:cNvCxnSpPr>
          <p:nvPr/>
        </p:nvCxnSpPr>
        <p:spPr>
          <a:xfrm flipV="1">
            <a:off x="3477356" y="2221766"/>
            <a:ext cx="499147" cy="22186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3"/>
            <a:endCxn id="17" idx="1"/>
          </p:cNvCxnSpPr>
          <p:nvPr/>
        </p:nvCxnSpPr>
        <p:spPr>
          <a:xfrm>
            <a:off x="1724025" y="2015893"/>
            <a:ext cx="2252478" cy="3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5509905" y="1930167"/>
            <a:ext cx="448694" cy="35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509905" y="2221766"/>
            <a:ext cx="448694" cy="34787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Curved Connector 127"/>
          <p:cNvCxnSpPr>
            <a:stCxn id="65" idx="1"/>
            <a:endCxn id="61" idx="2"/>
          </p:cNvCxnSpPr>
          <p:nvPr/>
        </p:nvCxnSpPr>
        <p:spPr>
          <a:xfrm rot="10800000">
            <a:off x="4743205" y="3092578"/>
            <a:ext cx="1215395" cy="45870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1" idx="0"/>
            <a:endCxn id="17" idx="2"/>
          </p:cNvCxnSpPr>
          <p:nvPr/>
        </p:nvCxnSpPr>
        <p:spPr>
          <a:xfrm flipV="1">
            <a:off x="4743204" y="2238107"/>
            <a:ext cx="0" cy="41074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61" idx="1"/>
            <a:endCxn id="27" idx="3"/>
          </p:cNvCxnSpPr>
          <p:nvPr/>
        </p:nvCxnSpPr>
        <p:spPr>
          <a:xfrm flipH="1">
            <a:off x="3477356" y="2870715"/>
            <a:ext cx="499147" cy="41030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a:spLocks noChangeArrowheads="1"/>
          </p:cNvSpPr>
          <p:nvPr/>
        </p:nvSpPr>
        <p:spPr bwMode="auto">
          <a:xfrm>
            <a:off x="7086600" y="209550"/>
            <a:ext cx="1943100" cy="369887"/>
          </a:xfrm>
          <a:prstGeom prst="roundRect">
            <a:avLst>
              <a:gd name="adj" fmla="val 16667"/>
            </a:avLst>
          </a:prstGeom>
          <a:solidFill>
            <a:srgbClr val="F27C3A"/>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Operator</a:t>
            </a:r>
            <a:endParaRPr lang="en-US" dirty="0">
              <a:solidFill>
                <a:schemeClr val="lt1"/>
              </a:solidFill>
              <a:latin typeface="+mn-lt"/>
              <a:ea typeface="+mn-ea"/>
            </a:endParaRPr>
          </a:p>
        </p:txBody>
      </p:sp>
      <p:grpSp>
        <p:nvGrpSpPr>
          <p:cNvPr id="5" name="Group 4"/>
          <p:cNvGrpSpPr/>
          <p:nvPr/>
        </p:nvGrpSpPr>
        <p:grpSpPr>
          <a:xfrm>
            <a:off x="5958599" y="2844959"/>
            <a:ext cx="2602716" cy="807464"/>
            <a:chOff x="5958599" y="2844959"/>
            <a:chExt cx="2602716" cy="807464"/>
          </a:xfrm>
        </p:grpSpPr>
        <p:grpSp>
          <p:nvGrpSpPr>
            <p:cNvPr id="97" name="Group 96"/>
            <p:cNvGrpSpPr/>
            <p:nvPr/>
          </p:nvGrpSpPr>
          <p:grpSpPr>
            <a:xfrm>
              <a:off x="5958599" y="2844959"/>
              <a:ext cx="2602716" cy="807464"/>
              <a:chOff x="5958599" y="2844959"/>
              <a:chExt cx="2602716" cy="807464"/>
            </a:xfrm>
          </p:grpSpPr>
          <p:sp>
            <p:nvSpPr>
              <p:cNvPr id="86" name="Rounded Rectangle 85"/>
              <p:cNvSpPr>
                <a:spLocks noChangeArrowheads="1"/>
              </p:cNvSpPr>
              <p:nvPr/>
            </p:nvSpPr>
            <p:spPr bwMode="auto">
              <a:xfrm>
                <a:off x="5958599" y="2844959"/>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pic>
            <p:nvPicPr>
              <p:cNvPr id="88"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304723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7165514" y="3299998"/>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
          <p:nvSpPr>
            <p:cNvPr id="60" name="Oval 170"/>
            <p:cNvSpPr/>
            <p:nvPr/>
          </p:nvSpPr>
          <p:spPr>
            <a:xfrm>
              <a:off x="6002465" y="293615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5958599" y="3147554"/>
            <a:ext cx="2602716" cy="807464"/>
            <a:chOff x="5958599" y="2631061"/>
            <a:chExt cx="2602716" cy="807464"/>
          </a:xfrm>
        </p:grpSpPr>
        <p:sp>
          <p:nvSpPr>
            <p:cNvPr id="65" name="Rounded Rectangle 64"/>
            <p:cNvSpPr>
              <a:spLocks noChangeArrowheads="1"/>
            </p:cNvSpPr>
            <p:nvPr/>
          </p:nvSpPr>
          <p:spPr bwMode="auto">
            <a:xfrm>
              <a:off x="5958599" y="2631061"/>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66" name="Rectangle 76"/>
            <p:cNvSpPr/>
            <p:nvPr/>
          </p:nvSpPr>
          <p:spPr>
            <a:xfrm>
              <a:off x="6034800" y="2735081"/>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83333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7165514" y="3086100"/>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Tree>
    <p:extLst>
      <p:ext uri="{BB962C8B-B14F-4D97-AF65-F5344CB8AC3E}">
        <p14:creationId xmlns:p14="http://schemas.microsoft.com/office/powerpoint/2010/main" val="3902771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2"/>
                                        </p:tgtEl>
                                      </p:cBhvr>
                                    </p:animEffect>
                                    <p:set>
                                      <p:cBhvr>
                                        <p:cTn id="25" dur="1" fill="hold">
                                          <p:stCondLst>
                                            <p:cond delay="499"/>
                                          </p:stCondLst>
                                        </p:cTn>
                                        <p:tgtEl>
                                          <p:spTgt spid="1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1"/>
                                        </p:tgtEl>
                                      </p:cBhvr>
                                    </p:animEffect>
                                    <p:set>
                                      <p:cBhvr>
                                        <p:cTn id="28" dur="1" fill="hold">
                                          <p:stCondLst>
                                            <p:cond delay="499"/>
                                          </p:stCondLst>
                                        </p:cTn>
                                        <p:tgtEl>
                                          <p:spTgt spid="111"/>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wipe(left)">
                                      <p:cBhvr>
                                        <p:cTn id="32" dur="500"/>
                                        <p:tgtEl>
                                          <p:spTgt spid="12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wipe(right)">
                                      <p:cBhvr>
                                        <p:cTn id="49" dur="500"/>
                                        <p:tgtEl>
                                          <p:spTgt spid="128"/>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wipe(down)">
                                      <p:cBhvr>
                                        <p:cTn id="53" dur="500"/>
                                        <p:tgtEl>
                                          <p:spTgt spid="130"/>
                                        </p:tgtEl>
                                      </p:cBhvr>
                                    </p:animEffect>
                                  </p:childTnLst>
                                </p:cTn>
                              </p:par>
                              <p:par>
                                <p:cTn id="54" presetID="22" presetClass="entr" presetSubtype="2" fill="hold"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ipe(right)">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7010400" y="3678019"/>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a:t>
            </a:r>
            <a:r>
              <a:rPr lang="en-US" sz="1200" dirty="0" smtClean="0">
                <a:solidFill>
                  <a:schemeClr val="bg1"/>
                </a:solidFill>
              </a:rPr>
              <a:t>metadata</a:t>
            </a:r>
            <a:endParaRPr lang="en-US" sz="1200" dirty="0" smtClean="0">
              <a:solidFill>
                <a:schemeClr val="bg1"/>
              </a:solidFill>
            </a:endParaRP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Application</a:t>
            </a: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79391</TotalTime>
  <Words>6073</Words>
  <Application>Microsoft Macintosh PowerPoint</Application>
  <PresentationFormat>On-screen Show (16:9)</PresentationFormat>
  <Paragraphs>1005</Paragraphs>
  <Slides>56</Slides>
  <Notes>42</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Deploying an Application</vt:lpstr>
      <vt:lpstr>PowerPoint Presentation</vt:lpstr>
      <vt:lpstr>PowerPoint Presentation</vt:lpstr>
      <vt:lpstr>Application containers and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Pivotal Cloud Foundry Services</vt:lpstr>
      <vt:lpstr>Creating and Binding a Service</vt:lpstr>
      <vt:lpstr>PCF Marketplace</vt:lpstr>
      <vt:lpstr>PowerPoint Presentation</vt:lpstr>
      <vt:lpstr>Pivotal Cloud Foundry</vt:lpstr>
      <vt:lpstr>Elastic Runtime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Hands-on Lab Instructions</vt:lpstr>
      <vt:lpstr>PowerPoint Presentation</vt:lpstr>
      <vt:lpstr>Pivotal CF: Technical Capabilities </vt:lpstr>
      <vt:lpstr>PowerPoint Presentation</vt:lpstr>
      <vt:lpstr>PowerPoint Presentation</vt:lpstr>
      <vt:lpstr>PowerPoint Presentation</vt:lpstr>
      <vt:lpstr>PowerPoint Presentation</vt:lpstr>
      <vt:lpstr>MySQL for Pivotal Cloud Foundry</vt:lpstr>
      <vt:lpstr>RabbitMQ for Pivotal Cloud Foundry</vt:lpstr>
      <vt:lpstr>Session State Caching (SSC) by GemFire</vt:lpstr>
      <vt:lpstr>Push Notifications</vt:lpstr>
      <vt:lpstr>App Distribution</vt:lpstr>
      <vt:lpstr>Deploying the CF Runtime with  Cloud Foundry BOSH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433</cp:revision>
  <dcterms:modified xsi:type="dcterms:W3CDTF">2016-03-29T20:20:49Z</dcterms:modified>
</cp:coreProperties>
</file>